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6" r:id="rId2"/>
    <p:sldId id="307" r:id="rId3"/>
    <p:sldId id="308" r:id="rId4"/>
    <p:sldId id="309" r:id="rId5"/>
    <p:sldId id="310" r:id="rId6"/>
    <p:sldId id="31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306"/>
            <p14:sldId id="307"/>
            <p14:sldId id="308"/>
            <p14:sldId id="309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rvi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24.7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rvi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29.2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20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rvi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UKIP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rvi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538880"/>
        <c:axId val="252540416"/>
      </c:barChart>
      <c:catAx>
        <c:axId val="25253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2540416"/>
        <c:crosses val="autoZero"/>
        <c:auto val="1"/>
        <c:lblAlgn val="ctr"/>
        <c:lblOffset val="100"/>
        <c:noMultiLvlLbl val="0"/>
      </c:catAx>
      <c:valAx>
        <c:axId val="252540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2538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5136138357508301E-2"/>
          <c:y val="0.93660468074028302"/>
          <c:w val="0.85513685861646305"/>
          <c:h val="4.7601054277551201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Cons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</c:f>
              <c:strCache>
                <c:ptCount val="1"/>
                <c:pt idx="0">
                  <c:v>LD contact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26.8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</c:f>
              <c:strCache>
                <c:ptCount val="1"/>
                <c:pt idx="0">
                  <c:v>LD contact</c:v>
                </c:pt>
              </c:strCache>
            </c:strRef>
          </c:cat>
          <c:val>
            <c:numRef>
              <c:f>Sheet1!$C$4</c:f>
              <c:numCache>
                <c:formatCode>General</c:formatCode>
                <c:ptCount val="1"/>
                <c:pt idx="0">
                  <c:v>27.8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LD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</c:f>
              <c:strCache>
                <c:ptCount val="1"/>
                <c:pt idx="0">
                  <c:v>LD contact</c:v>
                </c:pt>
              </c:strCache>
            </c:strRef>
          </c:cat>
          <c:val>
            <c:numRef>
              <c:f>Sheet1!$D$4</c:f>
              <c:numCache>
                <c:formatCode>General</c:formatCode>
                <c:ptCount val="1"/>
                <c:pt idx="0">
                  <c:v>12.7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UKIP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Sheet1!$A$4</c:f>
              <c:strCache>
                <c:ptCount val="1"/>
                <c:pt idx="0">
                  <c:v>LD contact</c:v>
                </c:pt>
              </c:strCache>
            </c:strRef>
          </c:cat>
          <c:val>
            <c:numRef>
              <c:f>Sheet1!$E$4</c:f>
              <c:numCache>
                <c:formatCode>General</c:formatCode>
                <c:ptCount val="1"/>
                <c:pt idx="0">
                  <c:v>11.6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323968"/>
        <c:axId val="234325504"/>
      </c:barChart>
      <c:catAx>
        <c:axId val="23432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325504"/>
        <c:crosses val="autoZero"/>
        <c:auto val="1"/>
        <c:lblAlgn val="ctr"/>
        <c:lblOffset val="100"/>
        <c:noMultiLvlLbl val="0"/>
      </c:catAx>
      <c:valAx>
        <c:axId val="234325504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323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898622047244102"/>
          <c:y val="0.88850503062117314"/>
          <c:w val="0.7670275590551181"/>
          <c:h val="8.3717191601049915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Cons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Sheet1!$A$6:$A$9</c:f>
              <c:strCache>
                <c:ptCount val="4"/>
                <c:pt idx="0">
                  <c:v>LD 1 Con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Sheet1!$B$6:$B$9</c:f>
              <c:numCache>
                <c:formatCode>General</c:formatCode>
                <c:ptCount val="4"/>
                <c:pt idx="0">
                  <c:v>26</c:v>
                </c:pt>
                <c:pt idx="1">
                  <c:v>28.7</c:v>
                </c:pt>
                <c:pt idx="2">
                  <c:v>25.3</c:v>
                </c:pt>
                <c:pt idx="3">
                  <c:v>27.4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Sheet1!$A$6:$A$9</c:f>
              <c:strCache>
                <c:ptCount val="4"/>
                <c:pt idx="0">
                  <c:v>LD 1 Con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Sheet1!$C$6:$C$9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20.100000000000001</c:v>
                </c:pt>
                <c:pt idx="2">
                  <c:v>20.5</c:v>
                </c:pt>
                <c:pt idx="3">
                  <c:v>21.8</c:v>
                </c:pt>
              </c:numCache>
            </c:numRef>
          </c:val>
        </c:ser>
        <c:ser>
          <c:idx val="6"/>
          <c:order val="2"/>
          <c:tx>
            <c:strRef>
              <c:f>Sheet1!$D$1</c:f>
              <c:strCache>
                <c:ptCount val="1"/>
                <c:pt idx="0">
                  <c:v>LD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Sheet1!$A$6:$A$9</c:f>
              <c:strCache>
                <c:ptCount val="4"/>
                <c:pt idx="0">
                  <c:v>LD 1 Con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Sheet1!$D$6:$D$9</c:f>
              <c:numCache>
                <c:formatCode>General</c:formatCode>
                <c:ptCount val="4"/>
                <c:pt idx="0">
                  <c:v>14.4</c:v>
                </c:pt>
                <c:pt idx="1">
                  <c:v>13.1</c:v>
                </c:pt>
                <c:pt idx="2">
                  <c:v>14.7</c:v>
                </c:pt>
                <c:pt idx="3">
                  <c:v>14.9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UKIP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Sheet1!$A$6:$A$9</c:f>
              <c:strCache>
                <c:ptCount val="4"/>
                <c:pt idx="0">
                  <c:v>LD 1 Con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Sheet1!$E$6:$E$9</c:f>
              <c:numCache>
                <c:formatCode>General</c:formatCode>
                <c:ptCount val="4"/>
                <c:pt idx="0">
                  <c:v>13</c:v>
                </c:pt>
                <c:pt idx="1">
                  <c:v>16.100000000000001</c:v>
                </c:pt>
                <c:pt idx="2">
                  <c:v>12.2</c:v>
                </c:pt>
                <c:pt idx="3">
                  <c:v>10.200000000000001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416000"/>
        <c:axId val="252417536"/>
      </c:barChart>
      <c:catAx>
        <c:axId val="252416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2417536"/>
        <c:crosses val="autoZero"/>
        <c:auto val="1"/>
        <c:lblAlgn val="ctr"/>
        <c:lblOffset val="100"/>
        <c:noMultiLvlLbl val="0"/>
      </c:catAx>
      <c:valAx>
        <c:axId val="25241753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24160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9"/>
          <c:order val="0"/>
          <c:tx>
            <c:strRef>
              <c:f>Sheet1!$B$1</c:f>
              <c:strCache>
                <c:ptCount val="1"/>
                <c:pt idx="0">
                  <c:v>Cons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Sheet1!$A$11:$A$14</c:f>
              <c:strCache>
                <c:ptCount val="4"/>
                <c:pt idx="0">
                  <c:v>LD1 Lab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Sheet1!$B$11:$B$14</c:f>
              <c:numCache>
                <c:formatCode>General</c:formatCode>
                <c:ptCount val="4"/>
                <c:pt idx="0">
                  <c:v>18.2</c:v>
                </c:pt>
                <c:pt idx="1">
                  <c:v>15.6</c:v>
                </c:pt>
                <c:pt idx="2">
                  <c:v>19.899999999999999</c:v>
                </c:pt>
                <c:pt idx="3">
                  <c:v>19</c:v>
                </c:pt>
              </c:numCache>
            </c:numRef>
          </c:val>
        </c:ser>
        <c:ser>
          <c:idx val="10"/>
          <c:order val="1"/>
          <c:tx>
            <c:strRef>
              <c:f>Sheet1!$C$1</c:f>
              <c:strCache>
                <c:ptCount val="1"/>
                <c:pt idx="0">
                  <c:v>Lab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Sheet1!$A$11:$A$14</c:f>
              <c:strCache>
                <c:ptCount val="4"/>
                <c:pt idx="0">
                  <c:v>LD1 Lab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Sheet1!$C$11:$C$14</c:f>
              <c:numCache>
                <c:formatCode>General</c:formatCode>
                <c:ptCount val="4"/>
                <c:pt idx="0">
                  <c:v>33.1</c:v>
                </c:pt>
                <c:pt idx="1">
                  <c:v>43.7</c:v>
                </c:pt>
                <c:pt idx="2">
                  <c:v>26.3</c:v>
                </c:pt>
                <c:pt idx="3">
                  <c:v>23.3</c:v>
                </c:pt>
              </c:numCache>
            </c:numRef>
          </c:val>
        </c:ser>
        <c:ser>
          <c:idx val="11"/>
          <c:order val="2"/>
          <c:tx>
            <c:strRef>
              <c:f>Sheet1!$D$1</c:f>
              <c:strCache>
                <c:ptCount val="1"/>
                <c:pt idx="0">
                  <c:v>LD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Sheet1!$A$11:$A$14</c:f>
              <c:strCache>
                <c:ptCount val="4"/>
                <c:pt idx="0">
                  <c:v>LD1 Lab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Sheet1!$D$11:$D$14</c:f>
              <c:numCache>
                <c:formatCode>General</c:formatCode>
                <c:ptCount val="4"/>
                <c:pt idx="0">
                  <c:v>7.4</c:v>
                </c:pt>
                <c:pt idx="1">
                  <c:v>4.0999999999999996</c:v>
                </c:pt>
                <c:pt idx="2">
                  <c:v>9.5</c:v>
                </c:pt>
                <c:pt idx="3">
                  <c:v>7.8</c:v>
                </c:pt>
              </c:numCache>
            </c:numRef>
          </c:val>
        </c:ser>
        <c:ser>
          <c:idx val="12"/>
          <c:order val="3"/>
          <c:tx>
            <c:strRef>
              <c:f>Sheet1!$E$1</c:f>
              <c:strCache>
                <c:ptCount val="1"/>
                <c:pt idx="0">
                  <c:v>UKIP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Sheet1!$A$11:$A$14</c:f>
              <c:strCache>
                <c:ptCount val="4"/>
                <c:pt idx="0">
                  <c:v>LD1 Lab 2</c:v>
                </c:pt>
                <c:pt idx="1">
                  <c:v>Lead &lt;6%</c:v>
                </c:pt>
                <c:pt idx="2">
                  <c:v>Lead &gt; 6%</c:v>
                </c:pt>
                <c:pt idx="3">
                  <c:v>Lead &gt; 15%</c:v>
                </c:pt>
              </c:strCache>
            </c:strRef>
          </c:cat>
          <c:val>
            <c:numRef>
              <c:f>Sheet1!$E$11:$E$14</c:f>
              <c:numCache>
                <c:formatCode>General</c:formatCode>
                <c:ptCount val="4"/>
                <c:pt idx="0">
                  <c:v>7.5</c:v>
                </c:pt>
                <c:pt idx="1">
                  <c:v>7.7</c:v>
                </c:pt>
                <c:pt idx="2">
                  <c:v>12.2</c:v>
                </c:pt>
                <c:pt idx="3">
                  <c:v>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334080"/>
        <c:axId val="252335616"/>
      </c:barChart>
      <c:catAx>
        <c:axId val="252334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52335616"/>
        <c:crosses val="autoZero"/>
        <c:auto val="1"/>
        <c:lblAlgn val="ctr"/>
        <c:lblOffset val="100"/>
        <c:noMultiLvlLbl val="0"/>
      </c:catAx>
      <c:valAx>
        <c:axId val="2523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23340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Meltdown: Can the </a:t>
            </a:r>
            <a:r>
              <a:rPr lang="en-GB" dirty="0" err="1" smtClean="0">
                <a:effectLst/>
              </a:rPr>
              <a:t>LibDems</a:t>
            </a:r>
            <a:r>
              <a:rPr lang="en-GB" dirty="0" smtClean="0">
                <a:effectLst/>
              </a:rPr>
              <a:t> avoid disaster in 2015?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Andrew Russell </a:t>
            </a:r>
          </a:p>
          <a:p>
            <a:r>
              <a:rPr lang="en-GB" dirty="0" smtClean="0"/>
              <a:t>University of Manchester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>
                <a:solidFill>
                  <a:prstClr val="black"/>
                </a:solidFill>
              </a:rPr>
              <a:t>www.britishelectionstudy.com</a:t>
            </a:r>
            <a:endParaRPr lang="en-GB" sz="2400" spc="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en-GB" dirty="0" smtClean="0"/>
              <a:t>Reported Vote Intention (Wave 2)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908483"/>
              </p:ext>
            </p:extLst>
          </p:nvPr>
        </p:nvGraphicFramePr>
        <p:xfrm>
          <a:off x="323528" y="1772816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0208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en-GB" dirty="0" smtClean="0"/>
              <a:t>Flow of the Vote? 2010 LD Voters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406854"/>
              </p:ext>
            </p:extLst>
          </p:nvPr>
        </p:nvGraphicFramePr>
        <p:xfrm>
          <a:off x="467543" y="1628799"/>
          <a:ext cx="7920881" cy="4052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9673"/>
                <a:gridCol w="2640604"/>
                <a:gridCol w="2640604"/>
              </a:tblGrid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Feb-March 2014</a:t>
                      </a:r>
                      <a:endParaRPr lang="en-GB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May-June 2014</a:t>
                      </a:r>
                      <a:endParaRPr lang="en-GB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Conservative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8.9%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9.5%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Labour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26.9%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26.7%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6"/>
                          </a:solidFill>
                          <a:effectLst/>
                        </a:rPr>
                        <a:t>Liberal Democrats</a:t>
                      </a:r>
                      <a:endParaRPr lang="en-GB" sz="2000" dirty="0">
                        <a:solidFill>
                          <a:schemeClr val="accent6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accent6"/>
                          </a:solidFill>
                          <a:effectLst/>
                        </a:rPr>
                        <a:t>25.0%</a:t>
                      </a:r>
                      <a:endParaRPr lang="en-GB" sz="2000" dirty="0">
                        <a:solidFill>
                          <a:schemeClr val="accent6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accent6"/>
                          </a:solidFill>
                          <a:effectLst/>
                        </a:rPr>
                        <a:t>21.6%</a:t>
                      </a:r>
                      <a:endParaRPr lang="en-GB" sz="2000" dirty="0">
                        <a:solidFill>
                          <a:schemeClr val="accent6"/>
                        </a:solidFill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Scottish National Party 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1.2%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1.1%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Plaid Cymru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0.3%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UKIP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8.9%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11.2%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Greens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5.1%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8.4%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BNP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0.4%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Would not vote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2.1%</a:t>
                      </a:r>
                      <a:endParaRPr lang="en-GB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1.8%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84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Don’t Know 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21.3%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19.1%</a:t>
                      </a:r>
                      <a:endParaRPr lang="en-GB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6021288"/>
            <a:ext cx="66967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N=6,436 Wave 1 and N=6,376 Wave 2 (all data are weighted using wt_full_w1 &amp; wt_full_w2)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9505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RVI of those contacted  by LDs in last 4 weeks</a:t>
            </a:r>
            <a:endParaRPr lang="en-GB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038454"/>
              </p:ext>
            </p:extLst>
          </p:nvPr>
        </p:nvGraphicFramePr>
        <p:xfrm>
          <a:off x="395536" y="1196752"/>
          <a:ext cx="79928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5342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Agency – 2010 LD Seats (Cons in 2</a:t>
            </a:r>
            <a:r>
              <a:rPr lang="en-GB" baseline="30000" dirty="0" smtClean="0"/>
              <a:t>nd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741011"/>
              </p:ext>
            </p:extLst>
          </p:nvPr>
        </p:nvGraphicFramePr>
        <p:xfrm>
          <a:off x="107504" y="1268760"/>
          <a:ext cx="87849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124157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en-GB" dirty="0" smtClean="0"/>
              <a:t>Agency- 2010 LD Seats (Labour 2</a:t>
            </a:r>
            <a:r>
              <a:rPr lang="en-GB" baseline="30000" dirty="0" smtClean="0"/>
              <a:t>nd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879173"/>
              </p:ext>
            </p:extLst>
          </p:nvPr>
        </p:nvGraphicFramePr>
        <p:xfrm>
          <a:off x="251520" y="1412776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1389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142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Meltdown: Can the LibDems avoid disaster in 2015? </vt:lpstr>
      <vt:lpstr>Reported Vote Intention (Wave 2)</vt:lpstr>
      <vt:lpstr>Flow of the Vote? 2010 LD Voters</vt:lpstr>
      <vt:lpstr>RVI of those contacted  by LDs in last 4 weeks</vt:lpstr>
      <vt:lpstr>Agency – 2010 LD Seats (Cons in 2nd)</vt:lpstr>
      <vt:lpstr>Agency- 2010 LD Seats (Labour 2nd)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2015-01-14T13:41:15Z</dcterms:modified>
</cp:coreProperties>
</file>