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D39243E-EC82-410A-86D6-9E784FD3933E}">
          <p14:sldIdLst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28" autoAdjust="0"/>
  </p:normalViewPr>
  <p:slideViewPr>
    <p:cSldViewPr>
      <p:cViewPr varScale="1">
        <p:scale>
          <a:sx n="97" d="100"/>
          <a:sy n="97" d="100"/>
        </p:scale>
        <p:origin x="-114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0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64129483814523"/>
          <c:y val="6.5289442986293383E-2"/>
          <c:w val="0.87635870516185477"/>
          <c:h val="0.8971988918051911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Sheet6!$F$14:$P$14</c:f>
              <c:numCache>
                <c:formatCode>0.0</c:formatCode>
                <c:ptCount val="11"/>
                <c:pt idx="0">
                  <c:v>55.542986425339365</c:v>
                </c:pt>
                <c:pt idx="1">
                  <c:v>52.013422818791952</c:v>
                </c:pt>
                <c:pt idx="2">
                  <c:v>70.354906054279752</c:v>
                </c:pt>
                <c:pt idx="3">
                  <c:v>71.925133689839583</c:v>
                </c:pt>
                <c:pt idx="4">
                  <c:v>73.319179051663113</c:v>
                </c:pt>
                <c:pt idx="5">
                  <c:v>74.684305472038488</c:v>
                </c:pt>
                <c:pt idx="6">
                  <c:v>81.149927219796211</c:v>
                </c:pt>
                <c:pt idx="7">
                  <c:v>82.980769230769241</c:v>
                </c:pt>
                <c:pt idx="8">
                  <c:v>84.355179704016919</c:v>
                </c:pt>
                <c:pt idx="9">
                  <c:v>83.673469387755091</c:v>
                </c:pt>
                <c:pt idx="10">
                  <c:v>79.011274934952297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500288"/>
        <c:axId val="109501824"/>
      </c:barChart>
      <c:catAx>
        <c:axId val="109500288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one"/>
        <c:crossAx val="109501824"/>
        <c:crosses val="autoZero"/>
        <c:auto val="0"/>
        <c:lblAlgn val="ctr"/>
        <c:lblOffset val="100"/>
        <c:tickLblSkip val="1"/>
        <c:noMultiLvlLbl val="0"/>
      </c:catAx>
      <c:valAx>
        <c:axId val="10950182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09500288"/>
        <c:crossesAt val="1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44E1E-9D1D-4891-A2EB-270DA2B00340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6BE95-0997-4DBC-9FD4-F08BF5611DF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08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3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68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37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97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69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3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00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56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53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66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1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How big is the representation gap?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Cees van der Eijk</a:t>
            </a:r>
          </a:p>
          <a:p>
            <a:r>
              <a:rPr lang="en-GB" dirty="0" smtClean="0"/>
              <a:t>University of Nottingham 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0116"/>
            <a:ext cx="2932113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00116"/>
            <a:ext cx="1426210" cy="11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0212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spc="300" dirty="0" smtClean="0"/>
              <a:t>www.britishelectionstudy.com</a:t>
            </a:r>
            <a:endParaRPr lang="en-GB" sz="2400" spc="300" dirty="0"/>
          </a:p>
        </p:txBody>
      </p:sp>
    </p:spTree>
    <p:extLst>
      <p:ext uri="{BB962C8B-B14F-4D97-AF65-F5344CB8AC3E}">
        <p14:creationId xmlns:p14="http://schemas.microsoft.com/office/powerpoint/2010/main" val="244218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812539"/>
              </p:ext>
            </p:extLst>
          </p:nvPr>
        </p:nvGraphicFramePr>
        <p:xfrm>
          <a:off x="467544" y="764704"/>
          <a:ext cx="8229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2621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 least one party scoring 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At least one party scoring 9</a:t>
                      </a:r>
                      <a:r>
                        <a:rPr lang="en-GB" baseline="0" dirty="0" smtClean="0"/>
                        <a:t> or higher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At least one party scoring 8 or higher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 and Labour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39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Conservatives, Labour, </a:t>
                      </a:r>
                      <a:r>
                        <a:rPr lang="en-GB" dirty="0" err="1" smtClean="0"/>
                        <a:t>LibDem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Conservatives, Labour, </a:t>
                      </a:r>
                      <a:r>
                        <a:rPr lang="en-GB" dirty="0" err="1" smtClean="0"/>
                        <a:t>LibDem</a:t>
                      </a:r>
                      <a:r>
                        <a:rPr lang="en-GB" dirty="0" smtClean="0"/>
                        <a:t>,</a:t>
                      </a:r>
                      <a:r>
                        <a:rPr lang="en-GB" baseline="0" dirty="0" smtClean="0"/>
                        <a:t> UKIP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66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Conservatives, Labour,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Libdem</a:t>
                      </a:r>
                      <a:r>
                        <a:rPr lang="en-GB" baseline="0" dirty="0" smtClean="0"/>
                        <a:t>, UKIP, Greens, BNP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68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Conservatives, Labour,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Libdem</a:t>
                      </a:r>
                      <a:r>
                        <a:rPr lang="en-GB" baseline="0" dirty="0" smtClean="0"/>
                        <a:t>, UKIP, Greens, BNP, SNP, PC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71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60159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8070"/>
            <a:ext cx="8784976" cy="932697"/>
          </a:xfrm>
        </p:spPr>
        <p:txBody>
          <a:bodyPr>
            <a:normAutofit/>
          </a:bodyPr>
          <a:lstStyle/>
          <a:p>
            <a:r>
              <a:rPr lang="en-GB" dirty="0" smtClean="0"/>
              <a:t>Britain in comparative perspective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492896"/>
            <a:ext cx="8856984" cy="4019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1240983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Proportions of citizens who give at least one party a PTV score of 8 or higher – all EU countries</a:t>
            </a:r>
            <a:br>
              <a:rPr lang="en-GB" sz="2800" dirty="0" smtClean="0"/>
            </a:br>
            <a:r>
              <a:rPr lang="en-GB" sz="1600" dirty="0" smtClean="0"/>
              <a:t>(source: European Election Study 2014)</a:t>
            </a:r>
            <a:endParaRPr lang="en-GB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198926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8070"/>
            <a:ext cx="8229600" cy="1009567"/>
          </a:xfrm>
        </p:spPr>
        <p:txBody>
          <a:bodyPr/>
          <a:lstStyle/>
          <a:p>
            <a:r>
              <a:rPr lang="en-GB" dirty="0" smtClean="0"/>
              <a:t>Driver of representation deficit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Perception that political parties are not very different, particularly Conservatives and Labour</a:t>
            </a:r>
            <a:r>
              <a:rPr lang="en-GB" dirty="0" smtClean="0"/>
              <a:t>; </a:t>
            </a:r>
            <a:r>
              <a:rPr lang="en-GB" sz="2800" dirty="0" smtClean="0"/>
              <a:t>in this graph in Left-Right terms</a:t>
            </a:r>
          </a:p>
          <a:p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033693"/>
              </p:ext>
            </p:extLst>
          </p:nvPr>
        </p:nvGraphicFramePr>
        <p:xfrm>
          <a:off x="1763688" y="2708920"/>
          <a:ext cx="5591175" cy="360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2322" y="626867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L-R Difference     0      1      2      3       4      5      6       7      8      9      10   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312331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Consequences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Depressed attention, involvement and participation in politics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038976"/>
              </p:ext>
            </p:extLst>
          </p:nvPr>
        </p:nvGraphicFramePr>
        <p:xfrm>
          <a:off x="1259632" y="3068960"/>
          <a:ext cx="684076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190"/>
                <a:gridCol w="1710190"/>
                <a:gridCol w="1710190"/>
                <a:gridCol w="1710190"/>
              </a:tblGrid>
              <a:tr h="528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Did vote in European</a:t>
                      </a:r>
                      <a:r>
                        <a:rPr lang="en-GB" baseline="0" dirty="0" smtClean="0"/>
                        <a:t> Parliament  Election 2014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Very </a:t>
                      </a:r>
                      <a:r>
                        <a:rPr lang="en-GB" baseline="0" dirty="0" smtClean="0"/>
                        <a:t>likely to vote in General Election 2015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High </a:t>
                      </a:r>
                      <a:r>
                        <a:rPr lang="en-GB" dirty="0" smtClean="0"/>
                        <a:t>Political attention </a:t>
                      </a:r>
                      <a:endParaRPr lang="en-GB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At least one party scoring 8 or higher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79%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85%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50</a:t>
                      </a:r>
                      <a:endParaRPr lang="en-GB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en-GB" dirty="0" smtClean="0"/>
                        <a:t>No party scoring 8 or higher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47%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47%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25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249730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 sizeable segment of the British public sees none of the political parties as electorally attractive, and is thus not well represented</a:t>
            </a:r>
          </a:p>
          <a:p>
            <a:r>
              <a:rPr lang="en-GB" dirty="0" smtClean="0"/>
              <a:t>One of the most important drivers of this lack of representation is perceived lack of differentiation between the parties, particularly between the Conservatives and Labour</a:t>
            </a:r>
          </a:p>
          <a:p>
            <a:r>
              <a:rPr lang="en-GB" dirty="0" smtClean="0"/>
              <a:t>Consequences of this representation deficit are strongly depressed rates of attention, involvement and participation. 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405220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Democratic representation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3500" dirty="0" smtClean="0"/>
              <a:t>Adequate representation requires that electoral ‘supply’ (the parties on the ballot) covers electoral ‘demand’ (what citizens want).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3500" dirty="0" smtClean="0"/>
              <a:t>Thus, citizens who do not recognise their views in </a:t>
            </a:r>
            <a:r>
              <a:rPr lang="en-GB" sz="3500" i="1" dirty="0" smtClean="0"/>
              <a:t>any</a:t>
            </a:r>
            <a:r>
              <a:rPr lang="en-GB" sz="3500" dirty="0" smtClean="0"/>
              <a:t> of the parties on offer are not well represented.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en-GB" sz="3500" dirty="0" smtClean="0"/>
              <a:t>The proportion of such citizens  indicates the extent of a possible ‘representation deficit’. Is there such a deficit in Britain, and how large is it?</a:t>
            </a:r>
            <a:endParaRPr lang="en-GB" sz="35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423709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we measure this?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500" dirty="0" smtClean="0"/>
              <a:t>We use so-called ‘propensity to vote’ indicators (PTVs) using the following survey question:</a:t>
            </a:r>
          </a:p>
          <a:p>
            <a:pPr marL="0" indent="0">
              <a:buNone/>
            </a:pPr>
            <a:endParaRPr lang="en-GB" sz="2000" dirty="0" smtClean="0"/>
          </a:p>
          <a:p>
            <a:pPr marL="400050" lvl="1" indent="0">
              <a:buNone/>
            </a:pPr>
            <a:r>
              <a:rPr lang="en-GB" sz="3500" dirty="0" smtClean="0"/>
              <a:t>“</a:t>
            </a:r>
            <a:r>
              <a:rPr lang="en-GB" sz="3500" b="1" i="1" dirty="0" smtClean="0">
                <a:solidFill>
                  <a:srgbClr val="C00000"/>
                </a:solidFill>
              </a:rPr>
              <a:t>How likely is it that you would ever vote for each of the following parties?</a:t>
            </a:r>
            <a:r>
              <a:rPr lang="en-GB" sz="3500" dirty="0" smtClean="0"/>
              <a:t>”</a:t>
            </a:r>
          </a:p>
          <a:p>
            <a:pPr marL="0" indent="0">
              <a:buNone/>
            </a:pPr>
            <a:endParaRPr lang="en-GB" sz="1800" dirty="0" smtClean="0"/>
          </a:p>
          <a:p>
            <a:pPr marL="400050" lvl="1" indent="0">
              <a:buNone/>
            </a:pPr>
            <a:r>
              <a:rPr lang="en-GB" sz="3000" dirty="0" smtClean="0"/>
              <a:t>Conservatives / Labour / Liberal Democrats / </a:t>
            </a:r>
            <a:br>
              <a:rPr lang="en-GB" sz="3000" dirty="0" smtClean="0"/>
            </a:br>
            <a:r>
              <a:rPr lang="en-GB" sz="3000" dirty="0" smtClean="0"/>
              <a:t>SNP (only in Scotland) / Plaid </a:t>
            </a:r>
            <a:r>
              <a:rPr lang="en-GB" sz="3000" dirty="0" err="1" smtClean="0"/>
              <a:t>Cymru</a:t>
            </a:r>
            <a:r>
              <a:rPr lang="en-GB" sz="3000" dirty="0" smtClean="0"/>
              <a:t> (only in Wales) / UKIP / Greens / BNP</a:t>
            </a:r>
          </a:p>
          <a:p>
            <a:pPr marL="400050" lvl="1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3500" dirty="0" smtClean="0"/>
              <a:t>Responses expressed on scale from 0  to 10.</a:t>
            </a:r>
            <a:br>
              <a:rPr lang="en-GB" sz="3500" dirty="0" smtClean="0"/>
            </a:br>
            <a:r>
              <a:rPr lang="en-GB" sz="3500" dirty="0" smtClean="0"/>
              <a:t>Data are from BESIP June 2014.</a:t>
            </a:r>
            <a:endParaRPr lang="en-GB" sz="3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384260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55817"/>
              </p:ext>
            </p:extLst>
          </p:nvPr>
        </p:nvGraphicFramePr>
        <p:xfrm>
          <a:off x="467544" y="764704"/>
          <a:ext cx="41148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</a:tblGrid>
              <a:tr h="12621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 least one party scoring 10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 and Labour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134940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355664"/>
              </p:ext>
            </p:extLst>
          </p:nvPr>
        </p:nvGraphicFramePr>
        <p:xfrm>
          <a:off x="467544" y="764704"/>
          <a:ext cx="61722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12621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 least one party scoring 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At least one party scoring 9</a:t>
                      </a:r>
                      <a:r>
                        <a:rPr lang="en-GB" baseline="0" dirty="0" smtClean="0"/>
                        <a:t> or higher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 and Labour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39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98516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334558"/>
              </p:ext>
            </p:extLst>
          </p:nvPr>
        </p:nvGraphicFramePr>
        <p:xfrm>
          <a:off x="467544" y="764704"/>
          <a:ext cx="8229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2621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 least one party scoring 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At least one party scoring 9</a:t>
                      </a:r>
                      <a:r>
                        <a:rPr lang="en-GB" baseline="0" dirty="0" smtClean="0"/>
                        <a:t> or higher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At least one party scoring 8 or higher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 and Labour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39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227114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891332"/>
              </p:ext>
            </p:extLst>
          </p:nvPr>
        </p:nvGraphicFramePr>
        <p:xfrm>
          <a:off x="467544" y="764704"/>
          <a:ext cx="82296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2621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 least one party scoring 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At least one party scoring 9</a:t>
                      </a:r>
                      <a:r>
                        <a:rPr lang="en-GB" baseline="0" dirty="0" smtClean="0"/>
                        <a:t> or higher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At least one party scoring 8 or higher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 and Labour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39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Conservatives, Labour, </a:t>
                      </a:r>
                      <a:r>
                        <a:rPr lang="en-GB" dirty="0" err="1" smtClean="0"/>
                        <a:t>LibDem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397010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39388"/>
              </p:ext>
            </p:extLst>
          </p:nvPr>
        </p:nvGraphicFramePr>
        <p:xfrm>
          <a:off x="467544" y="764704"/>
          <a:ext cx="82296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2621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 least one party scoring 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At least one party scoring 9</a:t>
                      </a:r>
                      <a:r>
                        <a:rPr lang="en-GB" baseline="0" dirty="0" smtClean="0"/>
                        <a:t> or higher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At least one party scoring 8 or higher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 and Labour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39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Conservatives, Labour, </a:t>
                      </a:r>
                      <a:r>
                        <a:rPr lang="en-GB" dirty="0" err="1" smtClean="0"/>
                        <a:t>LibDem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Conservatives, Labour, </a:t>
                      </a:r>
                      <a:r>
                        <a:rPr lang="en-GB" dirty="0" err="1" smtClean="0"/>
                        <a:t>LibDem</a:t>
                      </a:r>
                      <a:r>
                        <a:rPr lang="en-GB" dirty="0" smtClean="0"/>
                        <a:t>,</a:t>
                      </a:r>
                      <a:r>
                        <a:rPr lang="en-GB" baseline="0" dirty="0" smtClean="0"/>
                        <a:t> UKIP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66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421926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491936"/>
              </p:ext>
            </p:extLst>
          </p:nvPr>
        </p:nvGraphicFramePr>
        <p:xfrm>
          <a:off x="467544" y="764704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2621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 least one party scoring 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At least one party scoring 9</a:t>
                      </a:r>
                      <a:r>
                        <a:rPr lang="en-GB" baseline="0" dirty="0" smtClean="0"/>
                        <a:t> or higher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At least one party scoring 8 or higher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 and Labour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39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Conservatives, Labour, </a:t>
                      </a:r>
                      <a:r>
                        <a:rPr lang="en-GB" dirty="0" err="1" smtClean="0"/>
                        <a:t>LibDem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Conservatives, Labour, </a:t>
                      </a:r>
                      <a:r>
                        <a:rPr lang="en-GB" dirty="0" err="1" smtClean="0"/>
                        <a:t>LibDem</a:t>
                      </a:r>
                      <a:r>
                        <a:rPr lang="en-GB" dirty="0" smtClean="0"/>
                        <a:t>,</a:t>
                      </a:r>
                      <a:r>
                        <a:rPr lang="en-GB" baseline="0" dirty="0" smtClean="0"/>
                        <a:t> UKIP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66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Conservatives, Labour,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Libdem</a:t>
                      </a:r>
                      <a:r>
                        <a:rPr lang="en-GB" baseline="0" dirty="0" smtClean="0"/>
                        <a:t>, UKIP, Greens, BNP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68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311190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4359</TotalTime>
  <Words>608</Words>
  <Application>Microsoft Office PowerPoint</Application>
  <PresentationFormat>On-screen Show (4:3)</PresentationFormat>
  <Paragraphs>137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How big is the representation gap?</vt:lpstr>
      <vt:lpstr>Democratic representation</vt:lpstr>
      <vt:lpstr>How do we measure this?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Britain in comparative perspective</vt:lpstr>
      <vt:lpstr>Driver of representation deficit</vt:lpstr>
      <vt:lpstr>Consequences</vt:lpstr>
      <vt:lpstr>Conclusion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Insights into the 2015 General Election</dc:title>
  <dc:creator>Mark Kelly</dc:creator>
  <cp:lastModifiedBy>Mike Addelman</cp:lastModifiedBy>
  <cp:revision>24</cp:revision>
  <dcterms:created xsi:type="dcterms:W3CDTF">2014-12-02T12:40:54Z</dcterms:created>
  <dcterms:modified xsi:type="dcterms:W3CDTF">2015-01-14T13:36:21Z</dcterms:modified>
</cp:coreProperties>
</file>