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22" r:id="rId2"/>
    <p:sldId id="263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BD39243E-EC82-410A-86D6-9E784FD3933E}">
          <p14:sldIdLst>
            <p14:sldId id="322"/>
            <p14:sldId id="263"/>
            <p14:sldId id="264"/>
            <p14:sldId id="265"/>
            <p14:sldId id="266"/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60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44E1E-9D1D-4891-A2EB-270DA2B00340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6BE95-0997-4DBC-9FD4-F08BF5611DF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081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terms of the seats analysis, I think I've got a slightly better way to do it than in the previous email (which comes out with slightly different figures). The assumptions are:</a:t>
            </a:r>
          </a:p>
          <a:p>
            <a: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Only English and Welsh respondents</a:t>
            </a:r>
            <a:b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GB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Individual level comparison of respondents in Labour held seats and Conservative held seats</a:t>
            </a:r>
          </a:p>
          <a:p>
            <a: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Excluding don't knows but including "I would not vote"</a:t>
            </a:r>
          </a:p>
          <a:p>
            <a: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Weighted using full weights</a:t>
            </a:r>
          </a:p>
          <a:p>
            <a: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GB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UKIP support in Conservative held seats: 18% </a:t>
            </a:r>
          </a:p>
          <a:p>
            <a: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UKIP support in Labour held seats: 14%</a:t>
            </a:r>
            <a:b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GB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Further assumptions:</a:t>
            </a:r>
          </a:p>
          <a:p>
            <a: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using recalled profile data for 2010 and 2005 vote</a:t>
            </a:r>
          </a:p>
          <a:p>
            <a: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These seem to match up reasonably well with the panel data, but obviously a potential limitation</a:t>
            </a:r>
          </a:p>
          <a:p>
            <a: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2010 vote of UKIP supporters in Labour seats: 39% Conservative/18% Labour</a:t>
            </a:r>
          </a:p>
          <a:p>
            <a: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2005 vote of UKIP supporters in Labour seats: 31% Conservative/30% Labour</a:t>
            </a:r>
          </a:p>
          <a:p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4518C-95E7-48E3-9D6F-31ADE20295F6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834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4518C-95E7-48E3-9D6F-31ADE20295F6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418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4518C-95E7-48E3-9D6F-31ADE20295F6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53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4518C-95E7-48E3-9D6F-31ADE20295F6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009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030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682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37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972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69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530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00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566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530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665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41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53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470025"/>
          </a:xfrm>
        </p:spPr>
        <p:txBody>
          <a:bodyPr/>
          <a:lstStyle/>
          <a:p>
            <a:r>
              <a:rPr lang="en-GB" dirty="0" smtClean="0"/>
              <a:t>From which parties will the parties win votes in 2015?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140968"/>
            <a:ext cx="6400800" cy="2592288"/>
          </a:xfrm>
        </p:spPr>
        <p:txBody>
          <a:bodyPr>
            <a:normAutofit fontScale="70000" lnSpcReduction="20000"/>
          </a:bodyPr>
          <a:lstStyle/>
          <a:p>
            <a:r>
              <a:rPr lang="en-GB" sz="5000" b="1" dirty="0" smtClean="0"/>
              <a:t> </a:t>
            </a:r>
          </a:p>
          <a:p>
            <a:endParaRPr lang="en-GB" dirty="0" smtClean="0"/>
          </a:p>
          <a:p>
            <a:r>
              <a:rPr lang="en-GB" sz="5000" dirty="0" smtClean="0"/>
              <a:t>Geoffrey Evans and Jon Mellon</a:t>
            </a:r>
          </a:p>
          <a:p>
            <a:r>
              <a:rPr lang="en-GB" sz="5000" dirty="0" smtClean="0"/>
              <a:t>Nuffield College</a:t>
            </a:r>
          </a:p>
          <a:p>
            <a:r>
              <a:rPr lang="en-GB" sz="5000" dirty="0" smtClean="0"/>
              <a:t>University of Oxford</a:t>
            </a:r>
          </a:p>
          <a:p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0116"/>
            <a:ext cx="2932113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00116"/>
            <a:ext cx="1426210" cy="118681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0" y="602128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spc="300" dirty="0" smtClean="0"/>
              <a:t>www.britishelectionstudy.com</a:t>
            </a:r>
            <a:endParaRPr lang="en-GB" sz="2400" spc="300" dirty="0"/>
          </a:p>
        </p:txBody>
      </p:sp>
    </p:spTree>
    <p:extLst>
      <p:ext uri="{BB962C8B-B14F-4D97-AF65-F5344CB8AC3E}">
        <p14:creationId xmlns:p14="http://schemas.microsoft.com/office/powerpoint/2010/main" val="46603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 r="2761"/>
          <a:stretch>
            <a:fillRect/>
          </a:stretch>
        </p:blipFill>
        <p:spPr bwMode="auto">
          <a:xfrm>
            <a:off x="248481" y="360041"/>
            <a:ext cx="8895519" cy="6237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 smtClean="0"/>
              <a:t>Pathways to UKIP</a:t>
            </a:r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388903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 r="2761"/>
          <a:stretch>
            <a:fillRect/>
          </a:stretch>
        </p:blipFill>
        <p:spPr bwMode="auto">
          <a:xfrm>
            <a:off x="248481" y="360041"/>
            <a:ext cx="8895519" cy="6237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0040"/>
            <a:ext cx="8229600" cy="899591"/>
          </a:xfrm>
        </p:spPr>
        <p:txBody>
          <a:bodyPr>
            <a:normAutofit/>
          </a:bodyPr>
          <a:lstStyle/>
          <a:p>
            <a:r>
              <a:rPr lang="en-GB" dirty="0" smtClean="0"/>
              <a:t>Conservative paths to UKIP 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1027" y="1196752"/>
            <a:ext cx="8930424" cy="525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-1" y="6520407"/>
            <a:ext cx="91618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252662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8478" y="439325"/>
            <a:ext cx="8895522" cy="6078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 smtClean="0"/>
              <a:t>Labour paths to UKIP</a:t>
            </a:r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220489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27161" y="1517153"/>
            <a:ext cx="5145662" cy="5003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2482"/>
            <a:ext cx="8229600" cy="805155"/>
          </a:xfrm>
        </p:spPr>
        <p:txBody>
          <a:bodyPr>
            <a:normAutofit/>
          </a:bodyPr>
          <a:lstStyle/>
          <a:p>
            <a:r>
              <a:rPr lang="en-GB" sz="3200" dirty="0" smtClean="0"/>
              <a:t>% of overall UKIP support occurring after 2010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 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277437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8071"/>
            <a:ext cx="8229600" cy="100956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Class and EU effects on</a:t>
            </a:r>
            <a:br>
              <a:rPr lang="en-GB" dirty="0" smtClean="0"/>
            </a:br>
            <a:r>
              <a:rPr lang="en-GB" dirty="0" smtClean="0"/>
              <a:t>Labour defection to UKIP</a:t>
            </a:r>
            <a:endParaRPr lang="en-GB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8154" y="1393916"/>
            <a:ext cx="8058934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120336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556792"/>
            <a:ext cx="6552728" cy="5023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0768"/>
            <a:ext cx="8229600" cy="666869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Anger about immigration among Labour 2005 supporters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255530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4360</TotalTime>
  <Words>106</Words>
  <Application>Microsoft Office PowerPoint</Application>
  <PresentationFormat>On-screen Show (4:3)</PresentationFormat>
  <Paragraphs>38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From which parties will the parties win votes in 2015?</vt:lpstr>
      <vt:lpstr>Pathways to UKIP</vt:lpstr>
      <vt:lpstr>Conservative paths to UKIP </vt:lpstr>
      <vt:lpstr>Labour paths to UKIP</vt:lpstr>
      <vt:lpstr>% of overall UKIP support occurring after 2010</vt:lpstr>
      <vt:lpstr>Class and EU effects on Labour defection to UKIP</vt:lpstr>
      <vt:lpstr>Anger about immigration among Labour 2005 supporters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Insights into the 2015 General Election</dc:title>
  <dc:creator>Mark Kelly</dc:creator>
  <cp:lastModifiedBy>Mike Addelman</cp:lastModifiedBy>
  <cp:revision>24</cp:revision>
  <dcterms:created xsi:type="dcterms:W3CDTF">2014-12-02T12:40:54Z</dcterms:created>
  <dcterms:modified xsi:type="dcterms:W3CDTF">2015-01-14T13:35:15Z</dcterms:modified>
</cp:coreProperties>
</file>