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7" r:id="rId2"/>
    <p:sldId id="298" r:id="rId3"/>
    <p:sldId id="299" r:id="rId4"/>
    <p:sldId id="30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D39243E-EC82-410A-86D6-9E784FD3933E}">
          <p14:sldIdLst>
            <p14:sldId id="297"/>
            <p14:sldId id="298"/>
            <p14:sldId id="299"/>
            <p14:sldId id="30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44E1E-9D1D-4891-A2EB-270DA2B00340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6BE95-0997-4DBC-9FD4-F08BF5611DF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08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3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8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37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7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3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6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53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6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1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importance of the Europe question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Hermann Schmitt</a:t>
            </a:r>
          </a:p>
          <a:p>
            <a:r>
              <a:rPr lang="en-GB" dirty="0" smtClean="0"/>
              <a:t>University of Manchester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0116"/>
            <a:ext cx="293211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0116"/>
            <a:ext cx="1426210" cy="11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0212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spc="300" dirty="0" smtClean="0">
                <a:solidFill>
                  <a:prstClr val="black"/>
                </a:solidFill>
              </a:rPr>
              <a:t>www.britishelectionstudy.com</a:t>
            </a:r>
            <a:endParaRPr lang="en-GB" sz="2400" spc="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57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The Location of British Parties in 2014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r>
              <a:rPr lang="en-GB" sz="1200" dirty="0"/>
              <a:t>Source: BES Expert Survey 2014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3"/>
            <a:ext cx="5630083" cy="4320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378189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r>
              <a:rPr lang="en-GB" sz="2000" dirty="0"/>
              <a:t>The Predictive Power of Left-Right and Europe</a:t>
            </a:r>
            <a:br>
              <a:rPr lang="en-GB" sz="2000" dirty="0"/>
            </a:br>
            <a:r>
              <a:rPr lang="en-GB" sz="2000" dirty="0"/>
              <a:t>for the Probability of Voting For One of the UK-wide Parties</a:t>
            </a:r>
            <a:br>
              <a:rPr lang="en-GB" sz="2000" dirty="0"/>
            </a:br>
            <a:r>
              <a:rPr lang="en-GB" sz="2000" dirty="0"/>
              <a:t>(figures are </a:t>
            </a:r>
            <a:r>
              <a:rPr lang="en-GB" sz="2000" dirty="0" err="1"/>
              <a:t>percent</a:t>
            </a:r>
            <a:r>
              <a:rPr lang="en-GB" sz="2000" dirty="0"/>
              <a:t> of the variance in vote probabilities accounted for)</a:t>
            </a: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820488"/>
              </p:ext>
            </p:extLst>
          </p:nvPr>
        </p:nvGraphicFramePr>
        <p:xfrm>
          <a:off x="755577" y="1772817"/>
          <a:ext cx="7992888" cy="4392490"/>
        </p:xfrm>
        <a:graphic>
          <a:graphicData uri="http://schemas.openxmlformats.org/drawingml/2006/table">
            <a:tbl>
              <a:tblPr firstRow="1" firstCol="1" bandRow="1"/>
              <a:tblGrid>
                <a:gridCol w="1447257"/>
                <a:gridCol w="1352683"/>
                <a:gridCol w="1195635"/>
                <a:gridCol w="1331859"/>
                <a:gridCol w="1332727"/>
                <a:gridCol w="1332727"/>
              </a:tblGrid>
              <a:tr h="878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 b="1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Conservatives</a:t>
                      </a:r>
                      <a:endParaRPr lang="en-GB" sz="11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Labour</a:t>
                      </a:r>
                      <a:endParaRPr lang="en-GB" sz="110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LibDems</a:t>
                      </a:r>
                      <a:endParaRPr lang="en-GB" sz="110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UKIP</a:t>
                      </a:r>
                      <a:endParaRPr lang="en-GB" sz="110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Greens</a:t>
                      </a:r>
                      <a:b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en-GB" sz="110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4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Left-right dimension</a:t>
                      </a:r>
                      <a:b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(LR)</a:t>
                      </a:r>
                      <a:endParaRPr lang="en-GB" sz="110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en-GB" sz="110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</a:tr>
              <a:tr h="8784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Integration-independence dimension (EU)</a:t>
                      </a:r>
                      <a:endParaRPr lang="en-GB" sz="110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84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1+2 </a:t>
                      </a:r>
                      <a:b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endParaRPr lang="en-GB" sz="110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de-DE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de-DE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en-GB" sz="110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</a:tr>
              <a:tr h="8784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Increase in (1) </a:t>
                      </a:r>
                      <a:b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 b="1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when (2) is added</a:t>
                      </a:r>
                      <a:endParaRPr lang="en-GB" sz="110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110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100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de-DE" sz="1100" dirty="0">
                          <a:solidFill>
                            <a:srgbClr val="31849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GB" sz="1100" dirty="0">
                        <a:solidFill>
                          <a:srgbClr val="31849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6165304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Source: Wave 3 of the BES 2015 Internet Panel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32842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Lessons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/>
              <a:t>Europe while integrated in the Left-Right dimension is not all of it. Overall, there are </a:t>
            </a:r>
            <a:r>
              <a:rPr lang="en-GB" dirty="0" smtClean="0"/>
              <a:t>more important meaning </a:t>
            </a:r>
            <a:r>
              <a:rPr lang="en-GB" dirty="0"/>
              <a:t>components than that. </a:t>
            </a:r>
          </a:p>
          <a:p>
            <a:pPr lvl="0"/>
            <a:r>
              <a:rPr lang="en-GB" dirty="0"/>
              <a:t>The Conservative electoral potential is the least affected by Europe.</a:t>
            </a:r>
          </a:p>
          <a:p>
            <a:r>
              <a:rPr lang="en-GB" dirty="0"/>
              <a:t>For the UKIP potential, Europe is probably as important as, if not more than, other LR </a:t>
            </a:r>
            <a:r>
              <a:rPr lang="en-GB"/>
              <a:t>meaning </a:t>
            </a:r>
            <a:r>
              <a:rPr lang="en-GB" smtClean="0"/>
              <a:t>components.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406871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4359</TotalTime>
  <Words>118</Words>
  <Application>Microsoft Office PowerPoint</Application>
  <PresentationFormat>On-screen Show (4:3)</PresentationFormat>
  <Paragraphs>65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importance of the Europe question</vt:lpstr>
      <vt:lpstr>The Location of British Parties in 2014</vt:lpstr>
      <vt:lpstr>The Predictive Power of Left-Right and Europe for the Probability of Voting For One of the UK-wide Parties (figures are percent of the variance in vote probabilities accounted for) </vt:lpstr>
      <vt:lpstr>Three Lessons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Insights into the 2015 General Election</dc:title>
  <dc:creator>Mark Kelly</dc:creator>
  <cp:lastModifiedBy>Mike Addelman</cp:lastModifiedBy>
  <cp:revision>24</cp:revision>
  <dcterms:created xsi:type="dcterms:W3CDTF">2014-12-02T12:40:54Z</dcterms:created>
  <dcterms:modified xsi:type="dcterms:W3CDTF">2015-01-14T13:39:45Z</dcterms:modified>
</cp:coreProperties>
</file>