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3" r:id="rId2"/>
    <p:sldId id="294" r:id="rId3"/>
    <p:sldId id="295" r:id="rId4"/>
    <p:sldId id="29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D39243E-EC82-410A-86D6-9E784FD3933E}">
          <p14:sldIdLst>
            <p14:sldId id="293"/>
            <p14:sldId id="294"/>
            <p14:sldId id="295"/>
            <p14:sldId id="29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ssjg4\Documents\BES%20business\Blogs\Nigel%20Farage%20Reaches%20Parts%20Others%20Cannot%20Reach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sassjg4\Documents\BES%20business\Blogs\Nigel%20Farage%20Reaches%20Parts%20Others%20Cannot%20Reac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842982862436366E-2"/>
          <c:y val="5.9262606967028827E-2"/>
          <c:w val="0.63897213215995063"/>
          <c:h val="0.7198105266427496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Sheet2!$E$4</c:f>
              <c:strCache>
                <c:ptCount val="1"/>
                <c:pt idx="0">
                  <c:v>2005-2010 non-voters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Sheet2!$D$5:$D$9</c:f>
              <c:strCache>
                <c:ptCount val="5"/>
                <c:pt idx="0">
                  <c:v>UKIP</c:v>
                </c:pt>
                <c:pt idx="1">
                  <c:v>Conservative</c:v>
                </c:pt>
                <c:pt idx="2">
                  <c:v>Labour</c:v>
                </c:pt>
                <c:pt idx="3">
                  <c:v>Lib Dems</c:v>
                </c:pt>
                <c:pt idx="4">
                  <c:v>Greens</c:v>
                </c:pt>
              </c:strCache>
            </c:strRef>
          </c:cat>
          <c:val>
            <c:numRef>
              <c:f>Sheet2!$E$5:$E$9</c:f>
              <c:numCache>
                <c:formatCode>0</c:formatCode>
                <c:ptCount val="5"/>
                <c:pt idx="0">
                  <c:v>8.1</c:v>
                </c:pt>
                <c:pt idx="1">
                  <c:v>7.24</c:v>
                </c:pt>
                <c:pt idx="2">
                  <c:v>7.95</c:v>
                </c:pt>
                <c:pt idx="3">
                  <c:v>7.25</c:v>
                </c:pt>
                <c:pt idx="4">
                  <c:v>18.79</c:v>
                </c:pt>
              </c:numCache>
            </c:numRef>
          </c:val>
        </c:ser>
        <c:ser>
          <c:idx val="1"/>
          <c:order val="1"/>
          <c:tx>
            <c:strRef>
              <c:f>Sheet2!$F$4</c:f>
              <c:strCache>
                <c:ptCount val="1"/>
                <c:pt idx="0">
                  <c:v>2005-2010 voters</c:v>
                </c:pt>
              </c:strCache>
            </c:strRef>
          </c:tx>
          <c:invertIfNegative val="0"/>
          <c:cat>
            <c:strRef>
              <c:f>Sheet2!$D$5:$D$9</c:f>
              <c:strCache>
                <c:ptCount val="5"/>
                <c:pt idx="0">
                  <c:v>UKIP</c:v>
                </c:pt>
                <c:pt idx="1">
                  <c:v>Conservative</c:v>
                </c:pt>
                <c:pt idx="2">
                  <c:v>Labour</c:v>
                </c:pt>
                <c:pt idx="3">
                  <c:v>Lib Dems</c:v>
                </c:pt>
                <c:pt idx="4">
                  <c:v>Greens</c:v>
                </c:pt>
              </c:strCache>
            </c:strRef>
          </c:cat>
          <c:val>
            <c:numRef>
              <c:f>Sheet2!$F$5:$F$9</c:f>
              <c:numCache>
                <c:formatCode>General</c:formatCode>
                <c:ptCount val="5"/>
                <c:pt idx="0">
                  <c:v>83.51</c:v>
                </c:pt>
                <c:pt idx="1">
                  <c:v>86.910000000000025</c:v>
                </c:pt>
                <c:pt idx="2">
                  <c:v>86.76</c:v>
                </c:pt>
                <c:pt idx="3">
                  <c:v>85.33</c:v>
                </c:pt>
                <c:pt idx="4">
                  <c:v>73.239999999999995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3338496"/>
        <c:axId val="203340032"/>
      </c:barChart>
      <c:catAx>
        <c:axId val="203338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3340032"/>
        <c:crosses val="autoZero"/>
        <c:auto val="1"/>
        <c:lblAlgn val="ctr"/>
        <c:lblOffset val="100"/>
        <c:noMultiLvlLbl val="0"/>
      </c:catAx>
      <c:valAx>
        <c:axId val="203340032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crossAx val="203338496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775787401574802"/>
          <c:y val="5.1400554097404488E-2"/>
          <c:w val="0.76779768153981198"/>
          <c:h val="0.60515375876522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Sheet1!$C$25</c:f>
              <c:strCache>
                <c:ptCount val="1"/>
                <c:pt idx="0">
                  <c:v>2005 and 2010 non voters</c:v>
                </c:pt>
              </c:strCache>
            </c:strRef>
          </c:tx>
          <c:invertIfNegative val="0"/>
          <c:cat>
            <c:strRef>
              <c:f>Sheet1!$B$26:$B$37</c:f>
              <c:strCache>
                <c:ptCount val="10"/>
                <c:pt idx="0">
                  <c:v>I would not vote </c:v>
                </c:pt>
                <c:pt idx="1">
                  <c:v>Conservative </c:v>
                </c:pt>
                <c:pt idx="2">
                  <c:v>Labour  </c:v>
                </c:pt>
                <c:pt idx="3">
                  <c:v>Liberal Democrat  </c:v>
                </c:pt>
                <c:pt idx="4">
                  <c:v>SNP</c:v>
                </c:pt>
                <c:pt idx="5">
                  <c:v>Plaid Cymru </c:v>
                </c:pt>
                <c:pt idx="6">
                  <c:v>UKIP</c:v>
                </c:pt>
                <c:pt idx="7">
                  <c:v>Green Party </c:v>
                </c:pt>
                <c:pt idx="8">
                  <c:v>Other  </c:v>
                </c:pt>
                <c:pt idx="9">
                  <c:v>Don't know  </c:v>
                </c:pt>
              </c:strCache>
            </c:strRef>
          </c:cat>
          <c:val>
            <c:numRef>
              <c:f>Sheet1!$C$26:$C$37</c:f>
              <c:numCache>
                <c:formatCode>General</c:formatCode>
                <c:ptCount val="10"/>
                <c:pt idx="0">
                  <c:v>20.650000000000031</c:v>
                </c:pt>
                <c:pt idx="1">
                  <c:v>15.98</c:v>
                </c:pt>
                <c:pt idx="2">
                  <c:v>20.75</c:v>
                </c:pt>
                <c:pt idx="3">
                  <c:v>3.86</c:v>
                </c:pt>
                <c:pt idx="4">
                  <c:v>1.78</c:v>
                </c:pt>
                <c:pt idx="5">
                  <c:v>0.60000000000000064</c:v>
                </c:pt>
                <c:pt idx="6">
                  <c:v>9.8000000000000007</c:v>
                </c:pt>
                <c:pt idx="7">
                  <c:v>6.5</c:v>
                </c:pt>
                <c:pt idx="8">
                  <c:v>1.6800000000000039</c:v>
                </c:pt>
                <c:pt idx="9">
                  <c:v>18.41</c:v>
                </c:pt>
              </c:numCache>
            </c:numRef>
          </c:val>
        </c:ser>
        <c:ser>
          <c:idx val="1"/>
          <c:order val="1"/>
          <c:tx>
            <c:strRef>
              <c:f>Sheet1!$D$25</c:f>
              <c:strCache>
                <c:ptCount val="1"/>
                <c:pt idx="0">
                  <c:v>2005 and/or 2010 voters</c:v>
                </c:pt>
              </c:strCache>
            </c:strRef>
          </c:tx>
          <c:invertIfNegative val="0"/>
          <c:cat>
            <c:strRef>
              <c:f>Sheet1!$B$26:$B$37</c:f>
              <c:strCache>
                <c:ptCount val="10"/>
                <c:pt idx="0">
                  <c:v>I would not vote </c:v>
                </c:pt>
                <c:pt idx="1">
                  <c:v>Conservative </c:v>
                </c:pt>
                <c:pt idx="2">
                  <c:v>Labour  </c:v>
                </c:pt>
                <c:pt idx="3">
                  <c:v>Liberal Democrat  </c:v>
                </c:pt>
                <c:pt idx="4">
                  <c:v>SNP</c:v>
                </c:pt>
                <c:pt idx="5">
                  <c:v>Plaid Cymru </c:v>
                </c:pt>
                <c:pt idx="6">
                  <c:v>UKIP</c:v>
                </c:pt>
                <c:pt idx="7">
                  <c:v>Green Party </c:v>
                </c:pt>
                <c:pt idx="8">
                  <c:v>Other  </c:v>
                </c:pt>
                <c:pt idx="9">
                  <c:v>Don't know  </c:v>
                </c:pt>
              </c:strCache>
            </c:strRef>
          </c:cat>
          <c:val>
            <c:numRef>
              <c:f>Sheet1!$D$26:$D$37</c:f>
              <c:numCache>
                <c:formatCode>General</c:formatCode>
                <c:ptCount val="10"/>
                <c:pt idx="0">
                  <c:v>1.6400000000000001</c:v>
                </c:pt>
                <c:pt idx="1">
                  <c:v>25.51</c:v>
                </c:pt>
                <c:pt idx="2">
                  <c:v>31.3</c:v>
                </c:pt>
                <c:pt idx="3">
                  <c:v>6.28</c:v>
                </c:pt>
                <c:pt idx="4">
                  <c:v>2.61</c:v>
                </c:pt>
                <c:pt idx="5">
                  <c:v>0.38000000000000106</c:v>
                </c:pt>
                <c:pt idx="6">
                  <c:v>13.96</c:v>
                </c:pt>
                <c:pt idx="7">
                  <c:v>3.5</c:v>
                </c:pt>
                <c:pt idx="8">
                  <c:v>0.95000000000000062</c:v>
                </c:pt>
                <c:pt idx="9">
                  <c:v>12.884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8630144"/>
        <c:axId val="208631680"/>
      </c:barChart>
      <c:catAx>
        <c:axId val="208630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8631680"/>
        <c:crosses val="autoZero"/>
        <c:auto val="1"/>
        <c:lblAlgn val="ctr"/>
        <c:lblOffset val="100"/>
        <c:noMultiLvlLbl val="0"/>
      </c:catAx>
      <c:valAx>
        <c:axId val="208631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86301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0833333333333361"/>
          <c:y val="3.9693657695773307E-2"/>
          <c:w val="0.34166666666666812"/>
          <c:h val="0.17992948642613857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44E1E-9D1D-4891-A2EB-270DA2B00340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6BE95-0997-4DBC-9FD4-F08BF5611D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7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3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5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lang="en-GB" sz="3600" dirty="0" smtClean="0"/>
              <a:t>Is </a:t>
            </a:r>
            <a:r>
              <a:rPr lang="en-GB" sz="3600" dirty="0" err="1" smtClean="0"/>
              <a:t>Ukip</a:t>
            </a:r>
            <a:r>
              <a:rPr lang="en-GB" sz="3600" dirty="0" smtClean="0"/>
              <a:t> Reaching the Parts of the Electorate Other Parties Cannot Reach?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212976"/>
            <a:ext cx="6400800" cy="1752600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Jane Green</a:t>
            </a:r>
          </a:p>
          <a:p>
            <a:r>
              <a:rPr lang="en-GB" dirty="0" smtClean="0"/>
              <a:t>University of Manchester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116"/>
            <a:ext cx="29321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116"/>
            <a:ext cx="1426210" cy="11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pc="300" dirty="0" smtClean="0">
                <a:solidFill>
                  <a:prstClr val="black"/>
                </a:solidFill>
              </a:rPr>
              <a:t>www.britishelectionstudy.com</a:t>
            </a:r>
            <a:endParaRPr lang="en-GB" sz="2400" spc="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87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50768"/>
            <a:ext cx="8229600" cy="805155"/>
          </a:xfrm>
        </p:spPr>
        <p:txBody>
          <a:bodyPr>
            <a:noAutofit/>
          </a:bodyPr>
          <a:lstStyle/>
          <a:p>
            <a:r>
              <a:rPr lang="en-GB" sz="2800" dirty="0" smtClean="0"/>
              <a:t>% of each party’s 2015 vote intention coming from voters (red) and persistent non-voters (blue) </a:t>
            </a:r>
            <a:endParaRPr lang="en-GB" sz="28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323528" y="1484784"/>
          <a:ext cx="1094521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425545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8071"/>
            <a:ext cx="8229600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2015 vote intention: voters (red) and non-voters (blue)</a:t>
            </a:r>
            <a:endParaRPr lang="en-GB" sz="2800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-684584" y="1556792"/>
          <a:ext cx="10297144" cy="6624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31209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% vote UKIP 2015 vote intention:</a:t>
            </a:r>
            <a:br>
              <a:rPr lang="en-GB" sz="2800" dirty="0" smtClean="0"/>
            </a:br>
            <a:r>
              <a:rPr lang="en-GB" sz="2800" dirty="0" smtClean="0"/>
              <a:t> disengaged and disillusioned voters</a:t>
            </a:r>
            <a:endParaRPr lang="en-GB" sz="2800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-1066800" y="1997075"/>
          <a:ext cx="11369675" cy="484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Document" r:id="rId4" imgW="5860492" imgH="2507433" progId="Word.Document.12">
                  <p:embed/>
                </p:oleObj>
              </mc:Choice>
              <mc:Fallback>
                <p:oleObj name="Document" r:id="rId4" imgW="5860492" imgH="2507433" progId="Word.Document.12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66800" y="1997075"/>
                        <a:ext cx="11369675" cy="4845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420084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61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Document</vt:lpstr>
      <vt:lpstr>Is Ukip Reaching the Parts of the Electorate Other Parties Cannot Reach?</vt:lpstr>
      <vt:lpstr>% of each party’s 2015 vote intention coming from voters (red) and persistent non-voters (blue) </vt:lpstr>
      <vt:lpstr>2015 vote intention: voters (red) and non-voters (blue)</vt:lpstr>
      <vt:lpstr>% vote UKIP 2015 vote intention:  disengaged and disillusioned voters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the 2015 General Election</dc:title>
  <dc:creator>Mark Kelly</dc:creator>
  <cp:lastModifiedBy>Mike Addelman</cp:lastModifiedBy>
  <cp:revision>24</cp:revision>
  <dcterms:created xsi:type="dcterms:W3CDTF">2014-12-02T12:40:54Z</dcterms:created>
  <dcterms:modified xsi:type="dcterms:W3CDTF">2015-01-14T13:39:01Z</dcterms:modified>
</cp:coreProperties>
</file>