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2" r:id="rId2"/>
    <p:sldId id="313" r:id="rId3"/>
    <p:sldId id="314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D39243E-EC82-410A-86D6-9E784FD3933E}">
          <p14:sldIdLst>
            <p14:sldId id="312"/>
            <p14:sldId id="313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1997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White British</c:v>
                </c:pt>
                <c:pt idx="1">
                  <c:v>Indian</c:v>
                </c:pt>
                <c:pt idx="2">
                  <c:v>Pakistani</c:v>
                </c:pt>
                <c:pt idx="3">
                  <c:v>Caribbean</c:v>
                </c:pt>
                <c:pt idx="4">
                  <c:v>African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77</c:v>
                </c:pt>
                <c:pt idx="2">
                  <c:v>79</c:v>
                </c:pt>
                <c:pt idx="3">
                  <c:v>78</c:v>
                </c:pt>
                <c:pt idx="4">
                  <c:v>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White British</c:v>
                </c:pt>
                <c:pt idx="1">
                  <c:v>Indian</c:v>
                </c:pt>
                <c:pt idx="2">
                  <c:v>Pakistani</c:v>
                </c:pt>
                <c:pt idx="3">
                  <c:v>Caribbean</c:v>
                </c:pt>
                <c:pt idx="4">
                  <c:v>African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31</c:v>
                </c:pt>
                <c:pt idx="1">
                  <c:v>60</c:v>
                </c:pt>
                <c:pt idx="2">
                  <c:v>57</c:v>
                </c:pt>
                <c:pt idx="3">
                  <c:v>74</c:v>
                </c:pt>
                <c:pt idx="4">
                  <c:v>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White British</c:v>
                </c:pt>
                <c:pt idx="1">
                  <c:v>Indian</c:v>
                </c:pt>
                <c:pt idx="2">
                  <c:v>Pakistani</c:v>
                </c:pt>
                <c:pt idx="3">
                  <c:v>Caribbean</c:v>
                </c:pt>
                <c:pt idx="4">
                  <c:v>African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30</c:v>
                </c:pt>
                <c:pt idx="1">
                  <c:v>18</c:v>
                </c:pt>
                <c:pt idx="2">
                  <c:v>57</c:v>
                </c:pt>
                <c:pt idx="3">
                  <c:v>67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113344"/>
        <c:axId val="263139712"/>
      </c:barChart>
      <c:catAx>
        <c:axId val="263113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3139712"/>
        <c:crosses val="autoZero"/>
        <c:auto val="1"/>
        <c:lblAlgn val="ctr"/>
        <c:lblOffset val="100"/>
        <c:noMultiLvlLbl val="0"/>
      </c:catAx>
      <c:valAx>
        <c:axId val="26313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3113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1997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White British</c:v>
                </c:pt>
                <c:pt idx="1">
                  <c:v>Indian</c:v>
                </c:pt>
                <c:pt idx="2">
                  <c:v>Pakistani</c:v>
                </c:pt>
                <c:pt idx="3">
                  <c:v>Caribbean</c:v>
                </c:pt>
                <c:pt idx="4">
                  <c:v>African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</c:v>
                </c:pt>
                <c:pt idx="1">
                  <c:v>13</c:v>
                </c:pt>
                <c:pt idx="2">
                  <c:v>7</c:v>
                </c:pt>
                <c:pt idx="3">
                  <c:v>4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White British</c:v>
                </c:pt>
                <c:pt idx="1">
                  <c:v>Indian</c:v>
                </c:pt>
                <c:pt idx="2">
                  <c:v>Pakistani</c:v>
                </c:pt>
                <c:pt idx="3">
                  <c:v>Caribbean</c:v>
                </c:pt>
                <c:pt idx="4">
                  <c:v>African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33</c:v>
                </c:pt>
                <c:pt idx="1">
                  <c:v>19</c:v>
                </c:pt>
                <c:pt idx="2">
                  <c:v>9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White British</c:v>
                </c:pt>
                <c:pt idx="1">
                  <c:v>Indian</c:v>
                </c:pt>
                <c:pt idx="2">
                  <c:v>Pakistani</c:v>
                </c:pt>
                <c:pt idx="3">
                  <c:v>Caribbean</c:v>
                </c:pt>
                <c:pt idx="4">
                  <c:v>African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28</c:v>
                </c:pt>
                <c:pt idx="1">
                  <c:v>18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475584"/>
        <c:axId val="263477120"/>
      </c:barChart>
      <c:catAx>
        <c:axId val="26347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3477120"/>
        <c:crosses val="autoZero"/>
        <c:auto val="1"/>
        <c:lblAlgn val="ctr"/>
        <c:lblOffset val="100"/>
        <c:noMultiLvlLbl val="0"/>
      </c:catAx>
      <c:valAx>
        <c:axId val="26347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3475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44E1E-9D1D-4891-A2EB-270DA2B00340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6BE95-0997-4DBC-9FD4-F08BF5611DF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08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3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3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7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9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3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0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3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6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the Conservatives win the ethnic minority vote?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Maria Sobolewska</a:t>
            </a:r>
          </a:p>
          <a:p>
            <a:r>
              <a:rPr lang="en-GB" dirty="0" smtClean="0"/>
              <a:t>University of Manchester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0116"/>
            <a:ext cx="2932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0116"/>
            <a:ext cx="1426210" cy="11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0212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spc="300" dirty="0" smtClean="0">
                <a:solidFill>
                  <a:prstClr val="black"/>
                </a:solidFill>
              </a:rPr>
              <a:t>www.britishelectionstudy.com</a:t>
            </a:r>
            <a:endParaRPr lang="en-GB" sz="2400" spc="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did Labour’s core go?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1306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19" y="6124654"/>
            <a:ext cx="4493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Labour party identifiers- British Election Study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23909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Tories benefitting?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1711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6170431"/>
            <a:ext cx="5050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Conservative party identifiers- British Election Study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23939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42802"/>
            <a:ext cx="8229600" cy="1382142"/>
          </a:xfrm>
          <a:ln w="31750" cap="rnd" cmpd="sng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sz="2800" dirty="0" smtClean="0"/>
              <a:t>living in co-ethnic concentration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1512168"/>
          </a:xfrm>
          <a:ln w="31750" cap="rnd" cmpd="sng">
            <a:solidFill>
              <a:srgbClr val="0070C0"/>
            </a:solidFill>
          </a:ln>
        </p:spPr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2800" dirty="0" smtClean="0"/>
              <a:t>lack of party campaigning</a:t>
            </a:r>
          </a:p>
          <a:p>
            <a:pPr algn="ctr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874020"/>
            <a:ext cx="8208912" cy="1631216"/>
          </a:xfrm>
          <a:prstGeom prst="rect">
            <a:avLst/>
          </a:prstGeom>
          <a:noFill/>
          <a:ln w="31750" cap="rnd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sz="2800" dirty="0" smtClean="0"/>
              <a:t>awareness of racial prejudice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3193" y="360041"/>
            <a:ext cx="825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In 2010 the main explanations for NOT voting Conservative were:</a:t>
            </a:r>
          </a:p>
          <a:p>
            <a:r>
              <a:rPr lang="en-GB" sz="2400" dirty="0" smtClean="0"/>
              <a:t> </a:t>
            </a:r>
            <a:endParaRPr lang="en-GB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13075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4359</TotalTime>
  <Words>64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Can the Conservatives win the ethnic minority vote?</vt:lpstr>
      <vt:lpstr>Where did Labour’s core go?</vt:lpstr>
      <vt:lpstr>Are Tories benefitting?</vt:lpstr>
      <vt:lpstr>living in co-ethnic concentration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Insights into the 2015 General Election</dc:title>
  <dc:creator>Mark Kelly</dc:creator>
  <cp:lastModifiedBy>Mike Addelman</cp:lastModifiedBy>
  <cp:revision>24</cp:revision>
  <dcterms:created xsi:type="dcterms:W3CDTF">2014-12-02T12:40:54Z</dcterms:created>
  <dcterms:modified xsi:type="dcterms:W3CDTF">2015-01-14T13:42:00Z</dcterms:modified>
</cp:coreProperties>
</file>