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312" r:id="rId2"/>
    <p:sldId id="313" r:id="rId3"/>
    <p:sldId id="314" r:id="rId4"/>
    <p:sldId id="315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Untitled Section" id="{BD39243E-EC82-410A-86D6-9E784FD3933E}">
          <p14:sldIdLst>
            <p14:sldId id="312"/>
            <p14:sldId id="313"/>
            <p14:sldId id="314"/>
            <p14:sldId id="315"/>
          </p14:sldIdLst>
        </p14:section>
      </p14:sectionLst>
    </p:ex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28" autoAdjust="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601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1997</c:v>
                </c:pt>
              </c:strCache>
            </c:strRef>
          </c:tx>
          <c:invertIfNegative val="0"/>
          <c:cat>
            <c:strRef>
              <c:f>Sheet1!$A$2:$A$6</c:f>
              <c:strCache>
                <c:ptCount val="5"/>
                <c:pt idx="0">
                  <c:v>White British</c:v>
                </c:pt>
                <c:pt idx="1">
                  <c:v>Indian</c:v>
                </c:pt>
                <c:pt idx="2">
                  <c:v>Pakistani</c:v>
                </c:pt>
                <c:pt idx="3">
                  <c:v>Caribbean</c:v>
                </c:pt>
                <c:pt idx="4">
                  <c:v>African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45</c:v>
                </c:pt>
                <c:pt idx="1">
                  <c:v>77</c:v>
                </c:pt>
                <c:pt idx="2">
                  <c:v>79</c:v>
                </c:pt>
                <c:pt idx="3">
                  <c:v>78</c:v>
                </c:pt>
                <c:pt idx="4">
                  <c:v>79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2010</c:v>
                </c:pt>
              </c:strCache>
            </c:strRef>
          </c:tx>
          <c:invertIfNegative val="0"/>
          <c:cat>
            <c:strRef>
              <c:f>Sheet1!$A$2:$A$6</c:f>
              <c:strCache>
                <c:ptCount val="5"/>
                <c:pt idx="0">
                  <c:v>White British</c:v>
                </c:pt>
                <c:pt idx="1">
                  <c:v>Indian</c:v>
                </c:pt>
                <c:pt idx="2">
                  <c:v>Pakistani</c:v>
                </c:pt>
                <c:pt idx="3">
                  <c:v>Caribbean</c:v>
                </c:pt>
                <c:pt idx="4">
                  <c:v>African</c:v>
                </c:pt>
              </c:strCache>
            </c:strRef>
          </c:cat>
          <c:val>
            <c:numRef>
              <c:f>Sheet1!$C$2:$C$6</c:f>
              <c:numCache>
                <c:formatCode>General</c:formatCode>
                <c:ptCount val="5"/>
                <c:pt idx="0">
                  <c:v>31</c:v>
                </c:pt>
                <c:pt idx="1">
                  <c:v>60</c:v>
                </c:pt>
                <c:pt idx="2">
                  <c:v>57</c:v>
                </c:pt>
                <c:pt idx="3">
                  <c:v>74</c:v>
                </c:pt>
                <c:pt idx="4">
                  <c:v>78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2014</c:v>
                </c:pt>
              </c:strCache>
            </c:strRef>
          </c:tx>
          <c:invertIfNegative val="0"/>
          <c:cat>
            <c:strRef>
              <c:f>Sheet1!$A$2:$A$6</c:f>
              <c:strCache>
                <c:ptCount val="5"/>
                <c:pt idx="0">
                  <c:v>White British</c:v>
                </c:pt>
                <c:pt idx="1">
                  <c:v>Indian</c:v>
                </c:pt>
                <c:pt idx="2">
                  <c:v>Pakistani</c:v>
                </c:pt>
                <c:pt idx="3">
                  <c:v>Caribbean</c:v>
                </c:pt>
                <c:pt idx="4">
                  <c:v>African</c:v>
                </c:pt>
              </c:strCache>
            </c:strRef>
          </c:cat>
          <c:val>
            <c:numRef>
              <c:f>Sheet1!$D$2:$D$6</c:f>
              <c:numCache>
                <c:formatCode>General</c:formatCode>
                <c:ptCount val="5"/>
                <c:pt idx="0">
                  <c:v>30</c:v>
                </c:pt>
                <c:pt idx="1">
                  <c:v>18</c:v>
                </c:pt>
                <c:pt idx="2">
                  <c:v>57</c:v>
                </c:pt>
                <c:pt idx="3">
                  <c:v>67</c:v>
                </c:pt>
                <c:pt idx="4">
                  <c:v>63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63113344"/>
        <c:axId val="263139712"/>
      </c:barChart>
      <c:catAx>
        <c:axId val="26311334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263139712"/>
        <c:crosses val="autoZero"/>
        <c:auto val="1"/>
        <c:lblAlgn val="ctr"/>
        <c:lblOffset val="100"/>
        <c:noMultiLvlLbl val="0"/>
      </c:catAx>
      <c:valAx>
        <c:axId val="26313971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63113344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1997</c:v>
                </c:pt>
              </c:strCache>
            </c:strRef>
          </c:tx>
          <c:invertIfNegative val="0"/>
          <c:cat>
            <c:strRef>
              <c:f>Sheet1!$A$2:$A$6</c:f>
              <c:strCache>
                <c:ptCount val="5"/>
                <c:pt idx="0">
                  <c:v>White British</c:v>
                </c:pt>
                <c:pt idx="1">
                  <c:v>Indian</c:v>
                </c:pt>
                <c:pt idx="2">
                  <c:v>Pakistani</c:v>
                </c:pt>
                <c:pt idx="3">
                  <c:v>Caribbean</c:v>
                </c:pt>
                <c:pt idx="4">
                  <c:v>African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31</c:v>
                </c:pt>
                <c:pt idx="1">
                  <c:v>13</c:v>
                </c:pt>
                <c:pt idx="2">
                  <c:v>7</c:v>
                </c:pt>
                <c:pt idx="3">
                  <c:v>4</c:v>
                </c:pt>
                <c:pt idx="4">
                  <c:v>9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2010</c:v>
                </c:pt>
              </c:strCache>
            </c:strRef>
          </c:tx>
          <c:invertIfNegative val="0"/>
          <c:cat>
            <c:strRef>
              <c:f>Sheet1!$A$2:$A$6</c:f>
              <c:strCache>
                <c:ptCount val="5"/>
                <c:pt idx="0">
                  <c:v>White British</c:v>
                </c:pt>
                <c:pt idx="1">
                  <c:v>Indian</c:v>
                </c:pt>
                <c:pt idx="2">
                  <c:v>Pakistani</c:v>
                </c:pt>
                <c:pt idx="3">
                  <c:v>Caribbean</c:v>
                </c:pt>
                <c:pt idx="4">
                  <c:v>African</c:v>
                </c:pt>
              </c:strCache>
            </c:strRef>
          </c:cat>
          <c:val>
            <c:numRef>
              <c:f>Sheet1!$C$2:$C$6</c:f>
              <c:numCache>
                <c:formatCode>General</c:formatCode>
                <c:ptCount val="5"/>
                <c:pt idx="0">
                  <c:v>33</c:v>
                </c:pt>
                <c:pt idx="1">
                  <c:v>19</c:v>
                </c:pt>
                <c:pt idx="2">
                  <c:v>9</c:v>
                </c:pt>
                <c:pt idx="3">
                  <c:v>7</c:v>
                </c:pt>
                <c:pt idx="4">
                  <c:v>4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2014</c:v>
                </c:pt>
              </c:strCache>
            </c:strRef>
          </c:tx>
          <c:invertIfNegative val="0"/>
          <c:cat>
            <c:strRef>
              <c:f>Sheet1!$A$2:$A$6</c:f>
              <c:strCache>
                <c:ptCount val="5"/>
                <c:pt idx="0">
                  <c:v>White British</c:v>
                </c:pt>
                <c:pt idx="1">
                  <c:v>Indian</c:v>
                </c:pt>
                <c:pt idx="2">
                  <c:v>Pakistani</c:v>
                </c:pt>
                <c:pt idx="3">
                  <c:v>Caribbean</c:v>
                </c:pt>
                <c:pt idx="4">
                  <c:v>African</c:v>
                </c:pt>
              </c:strCache>
            </c:strRef>
          </c:cat>
          <c:val>
            <c:numRef>
              <c:f>Sheet1!$D$2:$D$6</c:f>
              <c:numCache>
                <c:formatCode>General</c:formatCode>
                <c:ptCount val="5"/>
                <c:pt idx="0">
                  <c:v>28</c:v>
                </c:pt>
                <c:pt idx="1">
                  <c:v>18</c:v>
                </c:pt>
                <c:pt idx="2">
                  <c:v>6</c:v>
                </c:pt>
                <c:pt idx="3">
                  <c:v>4</c:v>
                </c:pt>
                <c:pt idx="4">
                  <c:v>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63475584"/>
        <c:axId val="263477120"/>
      </c:barChart>
      <c:catAx>
        <c:axId val="26347558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263477120"/>
        <c:crosses val="autoZero"/>
        <c:auto val="1"/>
        <c:lblAlgn val="ctr"/>
        <c:lblOffset val="100"/>
        <c:noMultiLvlLbl val="0"/>
      </c:catAx>
      <c:valAx>
        <c:axId val="26347712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63475584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E44E1E-9D1D-4891-A2EB-270DA2B00340}" type="datetimeFigureOut">
              <a:rPr lang="en-GB" smtClean="0"/>
              <a:pPr/>
              <a:t>14/01/2015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3D6BE95-0997-4DBC-9FD4-F08BF5611DF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890812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2BB64-83F9-48B7-BD28-74409CFE1516}" type="datetimeFigureOut">
              <a:rPr lang="en-GB" smtClean="0"/>
              <a:pPr/>
              <a:t>14/01/2015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6BF59-098A-4F34-90B2-326AF1316FF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80302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2BB64-83F9-48B7-BD28-74409CFE1516}" type="datetimeFigureOut">
              <a:rPr lang="en-GB" smtClean="0"/>
              <a:pPr/>
              <a:t>14/01/2015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6BF59-098A-4F34-90B2-326AF1316FF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666826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2BB64-83F9-48B7-BD28-74409CFE1516}" type="datetimeFigureOut">
              <a:rPr lang="en-GB" smtClean="0"/>
              <a:pPr/>
              <a:t>14/01/2015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6BF59-098A-4F34-90B2-326AF1316FF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813749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2BB64-83F9-48B7-BD28-74409CFE1516}" type="datetimeFigureOut">
              <a:rPr lang="en-GB" smtClean="0"/>
              <a:pPr/>
              <a:t>14/01/2015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6BF59-098A-4F34-90B2-326AF1316FF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829729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2BB64-83F9-48B7-BD28-74409CFE1516}" type="datetimeFigureOut">
              <a:rPr lang="en-GB" smtClean="0"/>
              <a:pPr/>
              <a:t>14/01/2015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6BF59-098A-4F34-90B2-326AF1316FF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0691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2BB64-83F9-48B7-BD28-74409CFE1516}" type="datetimeFigureOut">
              <a:rPr lang="en-GB" smtClean="0"/>
              <a:pPr/>
              <a:t>14/01/2015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6BF59-098A-4F34-90B2-326AF1316FF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35300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2BB64-83F9-48B7-BD28-74409CFE1516}" type="datetimeFigureOut">
              <a:rPr lang="en-GB" smtClean="0"/>
              <a:pPr/>
              <a:t>14/01/2015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6BF59-098A-4F34-90B2-326AF1316FF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130064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2BB64-83F9-48B7-BD28-74409CFE1516}" type="datetimeFigureOut">
              <a:rPr lang="en-GB" smtClean="0"/>
              <a:pPr/>
              <a:t>14/01/2015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6BF59-098A-4F34-90B2-326AF1316FF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05660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2BB64-83F9-48B7-BD28-74409CFE1516}" type="datetimeFigureOut">
              <a:rPr lang="en-GB" smtClean="0"/>
              <a:pPr/>
              <a:t>14/01/2015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6BF59-098A-4F34-90B2-326AF1316FF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95304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2BB64-83F9-48B7-BD28-74409CFE1516}" type="datetimeFigureOut">
              <a:rPr lang="en-GB" smtClean="0"/>
              <a:pPr/>
              <a:t>14/01/2015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6BF59-098A-4F34-90B2-326AF1316FF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16655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2BB64-83F9-48B7-BD28-74409CFE1516}" type="datetimeFigureOut">
              <a:rPr lang="en-GB" smtClean="0"/>
              <a:pPr/>
              <a:t>14/01/2015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6BF59-098A-4F34-90B2-326AF1316FF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14137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62BB64-83F9-48B7-BD28-74409CFE1516}" type="datetimeFigureOut">
              <a:rPr lang="en-GB" smtClean="0"/>
              <a:pPr/>
              <a:t>14/01/2015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16BF59-098A-4F34-90B2-326AF1316FF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15357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Can the Conservatives win the ethnic minority vote?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653136"/>
            <a:ext cx="6400800" cy="985664"/>
          </a:xfrm>
        </p:spPr>
        <p:txBody>
          <a:bodyPr>
            <a:normAutofit fontScale="92500" lnSpcReduction="20000"/>
          </a:bodyPr>
          <a:lstStyle/>
          <a:p>
            <a:r>
              <a:rPr lang="en-GB" dirty="0" smtClean="0"/>
              <a:t>Maria Sobolewska</a:t>
            </a:r>
          </a:p>
          <a:p>
            <a:r>
              <a:rPr lang="en-GB" dirty="0" smtClean="0"/>
              <a:t>University of Manchester</a:t>
            </a:r>
            <a:endParaRPr lang="en-GB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00116"/>
            <a:ext cx="2932113" cy="969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4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2320" y="100116"/>
            <a:ext cx="1426210" cy="1186815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TextBox 5"/>
          <p:cNvSpPr txBox="1"/>
          <p:nvPr/>
        </p:nvSpPr>
        <p:spPr>
          <a:xfrm>
            <a:off x="0" y="6021288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spc="300" dirty="0" smtClean="0">
                <a:solidFill>
                  <a:prstClr val="black"/>
                </a:solidFill>
              </a:rPr>
              <a:t>www.britishelectionstudy.com</a:t>
            </a:r>
            <a:endParaRPr lang="en-GB" sz="2400" spc="3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635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Where did Labour’s core go?</a:t>
            </a:r>
            <a:endParaRPr lang="en-GB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38130646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51519" y="6124654"/>
            <a:ext cx="44938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Labour party identifiers- British Election Study</a:t>
            </a:r>
            <a:endParaRPr lang="en-GB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07599"/>
            <a:ext cx="1526218" cy="504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6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8384" y="65374"/>
            <a:ext cx="989874" cy="685394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TextBox 7"/>
          <p:cNvSpPr txBox="1"/>
          <p:nvPr/>
        </p:nvSpPr>
        <p:spPr>
          <a:xfrm>
            <a:off x="0" y="6520407"/>
            <a:ext cx="914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spc="300" dirty="0" smtClean="0"/>
              <a:t>www.britishelectionstudy.com</a:t>
            </a:r>
            <a:endParaRPr lang="en-GB" sz="1400" spc="300" dirty="0"/>
          </a:p>
        </p:txBody>
      </p:sp>
    </p:spTree>
    <p:extLst>
      <p:ext uri="{BB962C8B-B14F-4D97-AF65-F5344CB8AC3E}">
        <p14:creationId xmlns:p14="http://schemas.microsoft.com/office/powerpoint/2010/main" val="2390901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Are Tories benefitting?</a:t>
            </a:r>
            <a:endParaRPr lang="en-GB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05171148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Rectangle 4"/>
          <p:cNvSpPr/>
          <p:nvPr/>
        </p:nvSpPr>
        <p:spPr>
          <a:xfrm>
            <a:off x="179512" y="6170431"/>
            <a:ext cx="505087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 smtClean="0"/>
              <a:t>Conservative party identifiers- British Election Study</a:t>
            </a:r>
            <a:endParaRPr lang="en-GB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07599"/>
            <a:ext cx="1526218" cy="504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6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8384" y="65374"/>
            <a:ext cx="989874" cy="685394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TextBox 7"/>
          <p:cNvSpPr txBox="1"/>
          <p:nvPr/>
        </p:nvSpPr>
        <p:spPr>
          <a:xfrm>
            <a:off x="0" y="6520407"/>
            <a:ext cx="914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spc="300" dirty="0" smtClean="0"/>
              <a:t>www.britishelectionstudy.com</a:t>
            </a:r>
            <a:endParaRPr lang="en-GB" sz="1400" spc="300" dirty="0"/>
          </a:p>
        </p:txBody>
      </p:sp>
    </p:spTree>
    <p:extLst>
      <p:ext uri="{BB962C8B-B14F-4D97-AF65-F5344CB8AC3E}">
        <p14:creationId xmlns:p14="http://schemas.microsoft.com/office/powerpoint/2010/main" val="2393920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542802"/>
            <a:ext cx="8229600" cy="1382142"/>
          </a:xfrm>
          <a:ln w="31750" cap="rnd" cmpd="sng">
            <a:solidFill>
              <a:srgbClr val="7030A0"/>
            </a:solidFill>
          </a:ln>
        </p:spPr>
        <p:txBody>
          <a:bodyPr>
            <a:normAutofit/>
          </a:bodyPr>
          <a:lstStyle/>
          <a:p>
            <a:r>
              <a:rPr lang="en-GB" sz="2800" dirty="0" smtClean="0"/>
              <a:t>living in co-ethnic concentration</a:t>
            </a:r>
            <a:endParaRPr lang="en-GB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3140968"/>
            <a:ext cx="8229600" cy="1512168"/>
          </a:xfrm>
          <a:ln w="31750" cap="rnd" cmpd="sng">
            <a:solidFill>
              <a:srgbClr val="0070C0"/>
            </a:solidFill>
          </a:ln>
        </p:spPr>
        <p:txBody>
          <a:bodyPr/>
          <a:lstStyle/>
          <a:p>
            <a:pPr algn="ctr">
              <a:buNone/>
            </a:pPr>
            <a:endParaRPr lang="en-GB" dirty="0" smtClean="0"/>
          </a:p>
          <a:p>
            <a:pPr algn="ctr">
              <a:buNone/>
            </a:pPr>
            <a:r>
              <a:rPr lang="en-GB" sz="2800" dirty="0" smtClean="0"/>
              <a:t>lack of party campaigning</a:t>
            </a:r>
          </a:p>
          <a:p>
            <a:pPr algn="ctr">
              <a:buNone/>
            </a:pPr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467544" y="4874020"/>
            <a:ext cx="8208912" cy="1631216"/>
          </a:xfrm>
          <a:prstGeom prst="rect">
            <a:avLst/>
          </a:prstGeom>
          <a:noFill/>
          <a:ln w="31750" cap="rnd"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en-GB" dirty="0" smtClean="0"/>
          </a:p>
          <a:p>
            <a:pPr algn="ctr"/>
            <a:endParaRPr lang="en-GB" dirty="0" smtClean="0"/>
          </a:p>
          <a:p>
            <a:pPr algn="ctr"/>
            <a:r>
              <a:rPr lang="en-GB" sz="2800" dirty="0" smtClean="0"/>
              <a:t>awareness of racial prejudice</a:t>
            </a:r>
          </a:p>
          <a:p>
            <a:pPr algn="ctr"/>
            <a:endParaRPr lang="en-GB" dirty="0" smtClean="0"/>
          </a:p>
          <a:p>
            <a:pPr algn="ctr"/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473193" y="360041"/>
            <a:ext cx="825027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2400" dirty="0" smtClean="0"/>
          </a:p>
          <a:p>
            <a:r>
              <a:rPr lang="en-GB" sz="2400" dirty="0" smtClean="0"/>
              <a:t>In 2010 the main explanations for NOT voting Conservative were:</a:t>
            </a:r>
          </a:p>
          <a:p>
            <a:r>
              <a:rPr lang="en-GB" sz="2400" dirty="0" smtClean="0"/>
              <a:t> </a:t>
            </a:r>
            <a:endParaRPr lang="en-GB" sz="2400" dirty="0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07599"/>
            <a:ext cx="1526218" cy="504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Picture 7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8384" y="65374"/>
            <a:ext cx="989874" cy="685394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TextBox 8"/>
          <p:cNvSpPr txBox="1"/>
          <p:nvPr/>
        </p:nvSpPr>
        <p:spPr>
          <a:xfrm>
            <a:off x="0" y="6520407"/>
            <a:ext cx="914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spc="300" dirty="0" smtClean="0"/>
              <a:t>www.britishelectionstudy.com</a:t>
            </a:r>
            <a:endParaRPr lang="en-GB" sz="1400" spc="300" dirty="0"/>
          </a:p>
        </p:txBody>
      </p:sp>
    </p:spTree>
    <p:extLst>
      <p:ext uri="{BB962C8B-B14F-4D97-AF65-F5344CB8AC3E}">
        <p14:creationId xmlns:p14="http://schemas.microsoft.com/office/powerpoint/2010/main" val="1307563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4359</TotalTime>
  <Words>64</Words>
  <Application>Microsoft Office PowerPoint</Application>
  <PresentationFormat>On-screen Show (4:3)</PresentationFormat>
  <Paragraphs>20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Can the Conservatives win the ethnic minority vote?</vt:lpstr>
      <vt:lpstr>Where did Labour’s core go?</vt:lpstr>
      <vt:lpstr>Are Tories benefitting?</vt:lpstr>
      <vt:lpstr>living in co-ethnic concentration</vt:lpstr>
    </vt:vector>
  </TitlesOfParts>
  <Company>University of Manchester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Insights into the 2015 General Election</dc:title>
  <dc:creator>Mark Kelly</dc:creator>
  <cp:lastModifiedBy>Mike Addelman</cp:lastModifiedBy>
  <cp:revision>24</cp:revision>
  <dcterms:created xsi:type="dcterms:W3CDTF">2014-12-02T12:40:54Z</dcterms:created>
  <dcterms:modified xsi:type="dcterms:W3CDTF">2015-01-14T13:42:00Z</dcterms:modified>
</cp:coreProperties>
</file>