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17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D39243E-EC82-410A-86D6-9E784FD3933E}">
          <p14:sldIdLst>
            <p14:sldId id="316"/>
            <p14:sldId id="317"/>
            <p14:sldId id="318"/>
            <p14:sldId id="319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6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satisfaction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Sheet1!$A$2:$A$4</c:f>
              <c:strCache>
                <c:ptCount val="3"/>
                <c:pt idx="0">
                  <c:v>C</c:v>
                </c:pt>
                <c:pt idx="1">
                  <c:v>L</c:v>
                </c:pt>
                <c:pt idx="2">
                  <c:v>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-7.6</c:v>
                </c:pt>
                <c:pt idx="1">
                  <c:v>-4.8</c:v>
                </c:pt>
                <c:pt idx="2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43456"/>
        <c:axId val="93844992"/>
      </c:barChart>
      <c:catAx>
        <c:axId val="9384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844992"/>
        <c:crosses val="autoZero"/>
        <c:auto val="1"/>
        <c:lblAlgn val="ctr"/>
        <c:lblOffset val="100"/>
        <c:noMultiLvlLbl val="0"/>
      </c:catAx>
      <c:valAx>
        <c:axId val="93844992"/>
        <c:scaling>
          <c:orientation val="minMax"/>
          <c:max val="20"/>
          <c:min val="-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84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Opponents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</c:v>
                </c:pt>
                <c:pt idx="1">
                  <c:v>L</c:v>
                </c:pt>
                <c:pt idx="2">
                  <c:v>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-29.8</c:v>
                </c:pt>
                <c:pt idx="1">
                  <c:v>-23</c:v>
                </c:pt>
                <c:pt idx="2">
                  <c:v>-4.4000000000000004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Supporters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</c:v>
                </c:pt>
                <c:pt idx="1">
                  <c:v>L</c:v>
                </c:pt>
                <c:pt idx="2">
                  <c:v>LD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42.7</c:v>
                </c:pt>
                <c:pt idx="1">
                  <c:v>36.200000000000003</c:v>
                </c:pt>
                <c:pt idx="2">
                  <c:v>65.7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99456"/>
        <c:axId val="95300992"/>
      </c:barChart>
      <c:catAx>
        <c:axId val="9529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300992"/>
        <c:crosses val="autoZero"/>
        <c:auto val="1"/>
        <c:lblAlgn val="ctr"/>
        <c:lblOffset val="100"/>
        <c:noMultiLvlLbl val="0"/>
      </c:catAx>
      <c:valAx>
        <c:axId val="95300992"/>
        <c:scaling>
          <c:orientation val="minMax"/>
          <c:max val="80"/>
          <c:min val="-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29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correct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Sheet1!$A$2:$A$4</c:f>
              <c:strCache>
                <c:ptCount val="3"/>
                <c:pt idx="0">
                  <c:v>C</c:v>
                </c:pt>
                <c:pt idx="1">
                  <c:v>L</c:v>
                </c:pt>
                <c:pt idx="2">
                  <c:v>LD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74.3</c:v>
                </c:pt>
                <c:pt idx="1">
                  <c:v>67.7</c:v>
                </c:pt>
                <c:pt idx="2">
                  <c:v>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43744"/>
        <c:axId val="95345280"/>
      </c:barChart>
      <c:catAx>
        <c:axId val="9534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345280"/>
        <c:crosses val="autoZero"/>
        <c:auto val="1"/>
        <c:lblAlgn val="ctr"/>
        <c:lblOffset val="100"/>
        <c:noMultiLvlLbl val="0"/>
      </c:catAx>
      <c:valAx>
        <c:axId val="9534528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343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44E1E-9D1D-4891-A2EB-270DA2B00340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6BE95-0997-4DBC-9FD4-F08BF5611D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08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3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37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7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3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0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56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53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6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BB64-83F9-48B7-BD28-74409CFE1516}" type="datetimeFigureOut">
              <a:rPr lang="en-GB" smtClean="0"/>
              <a:pPr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6BF59-098A-4F34-90B2-326AF1316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satisfied are voters with their MPs?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Philip Cowley</a:t>
            </a:r>
          </a:p>
          <a:p>
            <a:r>
              <a:rPr lang="en-GB" dirty="0" smtClean="0"/>
              <a:t>University of Nottingham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0116"/>
            <a:ext cx="2932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00116"/>
            <a:ext cx="1426210" cy="11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602128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spc="300" dirty="0" smtClean="0">
                <a:solidFill>
                  <a:prstClr val="black"/>
                </a:solidFill>
              </a:rPr>
              <a:t>www.britishelectionstudy.com</a:t>
            </a:r>
            <a:endParaRPr lang="en-GB" sz="2400" spc="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1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GB" dirty="0"/>
              <a:t>How much trust do you have </a:t>
            </a:r>
            <a:r>
              <a:rPr lang="en-GB" dirty="0" smtClean="0"/>
              <a:t>in…?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445947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2242592"/>
              </a:tblGrid>
              <a:tr h="370840">
                <a:tc>
                  <a:txBody>
                    <a:bodyPr/>
                    <a:lstStyle/>
                    <a:p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Members of Parliament in general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i="0" dirty="0" smtClean="0"/>
                        <a:t>The MP in your local constituency</a:t>
                      </a:r>
                      <a:endParaRPr lang="en-GB" sz="2400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Low trust (1-3)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56.2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39.1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Medium</a:t>
                      </a:r>
                      <a:r>
                        <a:rPr lang="en-GB" sz="3600" baseline="0" dirty="0" smtClean="0"/>
                        <a:t> trust (4)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21.0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17.8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High trust</a:t>
                      </a:r>
                      <a:r>
                        <a:rPr lang="en-GB" sz="3600" baseline="0" dirty="0" smtClean="0"/>
                        <a:t> (5-7)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20.0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33.3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Don’t know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2.7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9.9</a:t>
                      </a:r>
                      <a:endParaRPr lang="en-GB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 smtClean="0"/>
                        <a:t>-31.4</a:t>
                      </a:r>
                      <a:endParaRPr lang="en-GB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 smtClean="0"/>
                        <a:t>-5.8</a:t>
                      </a:r>
                      <a:endParaRPr lang="en-GB" sz="3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18048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3"/>
          <a:stretch/>
        </p:blipFill>
        <p:spPr bwMode="auto">
          <a:xfrm>
            <a:off x="1187624" y="1412776"/>
            <a:ext cx="6959308" cy="5208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trust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47212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Trust in your MP, by party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275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8480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Trust in your MP, by party and vote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951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7174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en-GB" dirty="0" smtClean="0"/>
              <a:t>MP name recognition, by party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28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9"/>
            <a:ext cx="1526218" cy="50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5374"/>
            <a:ext cx="989874" cy="6853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0" y="652040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spc="300" dirty="0" smtClean="0"/>
              <a:t>www.britishelectionstudy.com</a:t>
            </a:r>
            <a:endParaRPr lang="en-GB" sz="1400" spc="300" dirty="0"/>
          </a:p>
        </p:txBody>
      </p:sp>
    </p:spTree>
    <p:extLst>
      <p:ext uri="{BB962C8B-B14F-4D97-AF65-F5344CB8AC3E}">
        <p14:creationId xmlns:p14="http://schemas.microsoft.com/office/powerpoint/2010/main" val="27286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93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satisfied are voters with their MPs? </vt:lpstr>
      <vt:lpstr>How much trust do you have in…?</vt:lpstr>
      <vt:lpstr>Relative trust</vt:lpstr>
      <vt:lpstr>Trust in your MP, by party</vt:lpstr>
      <vt:lpstr>Trust in your MP, by party and vote</vt:lpstr>
      <vt:lpstr>MP name recognition, by party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into the 2015 General Election</dc:title>
  <dc:creator>Mark Kelly</dc:creator>
  <cp:lastModifiedBy>Mike Addelman</cp:lastModifiedBy>
  <cp:revision>24</cp:revision>
  <dcterms:created xsi:type="dcterms:W3CDTF">2014-12-02T12:40:54Z</dcterms:created>
  <dcterms:modified xsi:type="dcterms:W3CDTF">2015-01-14T13:44:41Z</dcterms:modified>
</cp:coreProperties>
</file>