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409" r:id="rId4"/>
    <p:sldId id="259" r:id="rId5"/>
    <p:sldId id="405" r:id="rId6"/>
    <p:sldId id="264" r:id="rId7"/>
    <p:sldId id="410" r:id="rId8"/>
    <p:sldId id="406" r:id="rId9"/>
    <p:sldId id="266" r:id="rId10"/>
    <p:sldId id="419" r:id="rId11"/>
    <p:sldId id="280" r:id="rId12"/>
    <p:sldId id="274" r:id="rId13"/>
    <p:sldId id="414" r:id="rId14"/>
    <p:sldId id="275" r:id="rId15"/>
    <p:sldId id="420" r:id="rId16"/>
    <p:sldId id="422" r:id="rId17"/>
    <p:sldId id="423" r:id="rId18"/>
    <p:sldId id="424" r:id="rId19"/>
    <p:sldId id="413" r:id="rId20"/>
    <p:sldId id="408" r:id="rId21"/>
    <p:sldId id="4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9" autoAdjust="0"/>
    <p:restoredTop sz="79086" autoAdjust="0"/>
  </p:normalViewPr>
  <p:slideViewPr>
    <p:cSldViewPr snapToGrid="0">
      <p:cViewPr varScale="1">
        <p:scale>
          <a:sx n="79" d="100"/>
          <a:sy n="79" d="100"/>
        </p:scale>
        <p:origin x="68" y="1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71880-5837-4A98-9476-C39FF7457D68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2033-49CD-4C1E-8BC4-CB7A45FC8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3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00A58-CB12-404A-9054-1FFA4C07E7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07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2033-49CD-4C1E-8BC4-CB7A45FC80F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6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2033-49CD-4C1E-8BC4-CB7A45FC80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7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2033-49CD-4C1E-8BC4-CB7A45FC80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9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2033-49CD-4C1E-8BC4-CB7A45FC80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7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2033-49CD-4C1E-8BC4-CB7A45FC80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2033-49CD-4C1E-8BC4-CB7A45FC80F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11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2033-49CD-4C1E-8BC4-CB7A45FC80F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34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2033-49CD-4C1E-8BC4-CB7A45FC80F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36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2033-49CD-4C1E-8BC4-CB7A45FC80F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1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1924-0EF2-6907-F84F-D3C3039AA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AF125-CB29-3FEE-7390-8A3D4A10D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E2B46-71B0-5A36-742D-F8F5FEF7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6EF8B-7DBF-9ED0-0270-F7E96B86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DDFB6-547F-DDEA-0443-CBA1C02C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9C17D-6CAC-98BA-7C94-7A625A93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BE7A3-0110-1BC0-D571-87BE754B8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CF7D2-DAC8-C1AB-4E7A-9D4221AE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38D8D-CB68-A0CD-91E7-F93E68FE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B5B6-5991-8B49-D685-BD076226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DB95D-5A7E-FD5E-7AD5-9421362C1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D14C3-6378-2796-C75A-9915FBD72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97DD7-EBFC-2FAE-9B52-0A290D73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F3287-C0F8-3F9B-20DC-9CE78EF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60D10-7D86-CD3E-E08E-8887E8EA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6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5E05-0AE6-3CE8-19CA-3C439D3D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7FB13-52FA-EE63-DDB1-836BE9DA2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64BC-8962-8149-1399-3CEB5043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C338F-5E6A-34C1-84D2-37B4C5E6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5ECE5-C81F-DBBE-0C65-D6C97978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6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1FE8-A0C5-A69D-6966-7243D57C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16DBF-C1E9-696E-CD30-A3C199544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F5720-6849-6610-88A0-1C806A80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AA385-BFCA-E856-017C-A8939EC9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CAD1F-119D-1255-CBFD-9F225AD5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1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4FBD-8D20-EDF4-E6C3-84F0595E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BC46-9CB2-3614-795C-3FA8A6C41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7FDC6-CB67-C2D2-A9D1-61789CE9D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397C5-B61F-98A3-CA30-53611869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00CF2-C87A-93F6-905A-0CA67836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D0A8B-9A80-46D3-F0FA-F38A3652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9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5EAA-95BA-D2F0-748E-47D5DF39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82ADD-C930-9466-73CF-B5C35FC93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2BF66-E402-901C-1174-298D3D107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84DBB-ED61-F47B-E001-B18B77C8E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7651F-91D8-FCE5-2664-89B05A90F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E075B-61AA-8E85-6132-867B12AB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D8878-FB8C-1C71-48D7-20C2CAAC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9B36C-AD6E-8AA4-36F0-81BF647C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6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876C-22D0-98B7-F2C9-63D3C1EF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4D8A0-4100-D924-D57E-C135CE02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5806E-A01A-EEB1-F355-E73CF77F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A7EE5-CE3B-0C60-97B8-CE4CB666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5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4F72C-5FDD-34D4-47C1-5F48A929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4FC71-05F1-97DD-358E-D00A98AB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4EA0C-131B-2B56-F684-F0B2F2F8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5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5E1B-C53B-A6D5-29EE-9D32FF71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FA48-4BAA-0977-A727-750DE7A0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C8735-A3BD-5593-451B-84FAAA1C2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C0214-3F13-7B35-C747-88799075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B061-F369-0290-6D05-04612C09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F0D19-A519-ACF6-A0F4-79C5A59A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2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D9E37-3170-E4C4-521E-FD0D95DD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C1E55-2224-6794-763E-6DC120580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BAAE4-84EA-D590-3EE3-B86E95EA3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71113-805B-3923-5531-3395A4A4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45C1B-A82A-3498-D0FF-CD201087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B0EFA-24DD-2EF9-B69C-E0A83665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9FE8CE-99EB-72D6-1349-F2E7B742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BE965-E1BF-08F0-511C-F9CD091F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0F91C-498C-D8D2-E58B-E281036DC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6B02C4-63FB-4731-AA61-C149F384F486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49C5-CDC2-3FE8-D72F-C8567707E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53E3C-163E-B01A-EC62-F4D4FE153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93DD68-77BB-4CA4-88F0-5E7D2FD848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7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C835A2-735F-90ED-6842-6A2C46218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0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eneral election 2024: what happens when an election is called? | Institute  for Government">
            <a:extLst>
              <a:ext uri="{FF2B5EF4-FFF2-40B4-BE49-F238E27FC236}">
                <a16:creationId xmlns:a16="http://schemas.microsoft.com/office/drawing/2014/main" id="{495BF120-6F23-0A09-79FA-FED0BFB13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81FED-2D4E-CDD4-FDE9-D63507CD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Election 2024.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72806-8644-BD7C-F10B-12FDE7AD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403" y="4629234"/>
            <a:ext cx="344576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Shocks, volatility and realignment </a:t>
            </a:r>
          </a:p>
        </p:txBody>
      </p:sp>
    </p:spTree>
    <p:extLst>
      <p:ext uri="{BB962C8B-B14F-4D97-AF65-F5344CB8AC3E}">
        <p14:creationId xmlns:p14="http://schemas.microsoft.com/office/powerpoint/2010/main" val="344598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7EEE0C7-AD78-6088-5AF7-79B3428F8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Realignment 2014-2024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156C1A2-21DF-B2EA-BE1F-5B4AF7F54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03" y="1292188"/>
            <a:ext cx="9771993" cy="54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2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92099101-F910-A27B-93EF-02A2FF3D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3" y="210263"/>
            <a:ext cx="10385028" cy="1013695"/>
          </a:xfrm>
        </p:spPr>
        <p:txBody>
          <a:bodyPr>
            <a:normAutofit/>
          </a:bodyPr>
          <a:lstStyle/>
          <a:p>
            <a:r>
              <a:rPr lang="en-GB" dirty="0">
                <a:cs typeface="Segoe UI" panose="020B0502040204020203" pitchFamily="34" charset="0"/>
              </a:rPr>
              <a:t>The two-party Brexit divide persists </a:t>
            </a:r>
            <a:endParaRPr lang="en-GB" dirty="0">
              <a:solidFill>
                <a:srgbClr val="FF0000"/>
              </a:solidFill>
              <a:cs typeface="Segoe UI" panose="020B0502040204020203" pitchFamily="34" charset="0"/>
            </a:endParaRPr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F71B52B-26CB-172D-CF20-98A161435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91" y="1198740"/>
            <a:ext cx="9055217" cy="5659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83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D2FC-0E29-E987-D332-4EEF9F65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Volatility at highest level since BES began</a:t>
            </a:r>
          </a:p>
        </p:txBody>
      </p:sp>
      <p:pic>
        <p:nvPicPr>
          <p:cNvPr id="3" name="Picture 2" descr="A graph showing the growth of the election&#10;&#10;Description automatically generated">
            <a:extLst>
              <a:ext uri="{FF2B5EF4-FFF2-40B4-BE49-F238E27FC236}">
                <a16:creationId xmlns:a16="http://schemas.microsoft.com/office/drawing/2014/main" id="{6117073F-0258-6BAD-F4BE-12953A623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92" y="1471842"/>
            <a:ext cx="7899815" cy="5386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68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7255A6-4CC7-1584-A805-8C2DD995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Vote switching 2019-2024 Leave/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stay-out</a:t>
            </a:r>
          </a:p>
        </p:txBody>
      </p:sp>
      <p:pic>
        <p:nvPicPr>
          <p:cNvPr id="2" name="Picture 1" descr="A blue and white background with different colored lines&#10;&#10;Description automatically generated">
            <a:extLst>
              <a:ext uri="{FF2B5EF4-FFF2-40B4-BE49-F238E27FC236}">
                <a16:creationId xmlns:a16="http://schemas.microsoft.com/office/drawing/2014/main" id="{B38EBC80-E794-02AC-BE9E-3A758E9A3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046" y="643466"/>
            <a:ext cx="6649240" cy="5568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13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59A2E-362A-4788-E604-B3544A1C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Vote switching 2019-2024  Remain/rejoin</a:t>
            </a:r>
          </a:p>
        </p:txBody>
      </p:sp>
      <p:pic>
        <p:nvPicPr>
          <p:cNvPr id="4" name="Picture 3" descr="A colorful lines with different shades of colors&#10;&#10;Description automatically generated with medium confidence">
            <a:extLst>
              <a:ext uri="{FF2B5EF4-FFF2-40B4-BE49-F238E27FC236}">
                <a16:creationId xmlns:a16="http://schemas.microsoft.com/office/drawing/2014/main" id="{BCEB6A8D-E8AA-C6AF-DC20-9AFD05DD9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046" y="643466"/>
            <a:ext cx="6649240" cy="5568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02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E822-D491-3DCA-5F33-383E4D23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5" y="365126"/>
            <a:ext cx="11476454" cy="547906"/>
          </a:xfrm>
        </p:spPr>
        <p:txBody>
          <a:bodyPr>
            <a:noAutofit/>
          </a:bodyPr>
          <a:lstStyle/>
          <a:p>
            <a:r>
              <a:rPr lang="en-GB" dirty="0"/>
              <a:t>Brexit sorting by major parties and party families</a:t>
            </a:r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73797D8-BF65-69EB-31F3-BA7DA6B71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97" y="913032"/>
            <a:ext cx="8761005" cy="59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31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E822-D491-3DCA-5F33-383E4D23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5" y="365126"/>
            <a:ext cx="11476454" cy="547906"/>
          </a:xfrm>
        </p:spPr>
        <p:txBody>
          <a:bodyPr>
            <a:noAutofit/>
          </a:bodyPr>
          <a:lstStyle/>
          <a:p>
            <a:r>
              <a:rPr lang="en-GB" dirty="0"/>
              <a:t>Brexit sorting by major parties and party families</a:t>
            </a:r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73797D8-BF65-69EB-31F3-BA7DA6B71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97" y="913032"/>
            <a:ext cx="8761005" cy="5944968"/>
          </a:xfrm>
          <a:prstGeom prst="rect">
            <a:avLst/>
          </a:prstGeom>
        </p:spPr>
      </p:pic>
      <p:pic>
        <p:nvPicPr>
          <p:cNvPr id="6" name="Picture 5" descr="A graph of blue and red lines&#10;&#10;Description automatically generated">
            <a:extLst>
              <a:ext uri="{FF2B5EF4-FFF2-40B4-BE49-F238E27FC236}">
                <a16:creationId xmlns:a16="http://schemas.microsoft.com/office/drawing/2014/main" id="{B5133F5A-3F50-4DA4-B459-D60FD7904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98" y="882616"/>
            <a:ext cx="8805828" cy="59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8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E822-D491-3DCA-5F33-383E4D23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5" y="365126"/>
            <a:ext cx="11476454" cy="547906"/>
          </a:xfrm>
        </p:spPr>
        <p:txBody>
          <a:bodyPr>
            <a:noAutofit/>
          </a:bodyPr>
          <a:lstStyle/>
          <a:p>
            <a:r>
              <a:rPr lang="en-GB" dirty="0"/>
              <a:t>Brexit sorting by major parties and party families</a:t>
            </a:r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73797D8-BF65-69EB-31F3-BA7DA6B71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97" y="913032"/>
            <a:ext cx="8761005" cy="5944968"/>
          </a:xfrm>
          <a:prstGeom prst="rect">
            <a:avLst/>
          </a:prstGeom>
        </p:spPr>
      </p:pic>
      <p:pic>
        <p:nvPicPr>
          <p:cNvPr id="6" name="Picture 5" descr="A graph of blue and red lines&#10;&#10;Description automatically generated">
            <a:extLst>
              <a:ext uri="{FF2B5EF4-FFF2-40B4-BE49-F238E27FC236}">
                <a16:creationId xmlns:a16="http://schemas.microsoft.com/office/drawing/2014/main" id="{B5133F5A-3F50-4DA4-B459-D60FD7904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98" y="882616"/>
            <a:ext cx="8805828" cy="5975384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E4B6E66-01D5-D227-CA49-E97E136B3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97" y="876445"/>
            <a:ext cx="8824015" cy="59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1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CD23-309F-C8C6-C020-C8FA4C18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49"/>
            <a:ext cx="10515600" cy="1325563"/>
          </a:xfrm>
        </p:spPr>
        <p:txBody>
          <a:bodyPr/>
          <a:lstStyle/>
          <a:p>
            <a:r>
              <a:rPr lang="en-GB" dirty="0"/>
              <a:t>Party family alignments 2014-2024</a:t>
            </a:r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BF51B5B-7C28-D811-844C-F4785774F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34" y="1354486"/>
            <a:ext cx="8649532" cy="5405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24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27B9-8945-6CB9-1DB8-21EB79C1F9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sz="6700" dirty="0"/>
              <a:t>Realignment? Election 24 and the shadow of Brexit.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135E5-23D7-105C-E4B6-472F9743E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en-GB" sz="2800" dirty="0"/>
              <a:t>Lessons from 60 years of the British Election Study</a:t>
            </a:r>
          </a:p>
          <a:p>
            <a:endParaRPr lang="en-GB" sz="2800" dirty="0"/>
          </a:p>
          <a:p>
            <a:r>
              <a:rPr lang="en-GB" sz="2800" dirty="0"/>
              <a:t>Professor Edward Fieldhouse</a:t>
            </a:r>
          </a:p>
          <a:p>
            <a:r>
              <a:rPr lang="en-GB" sz="2800" dirty="0"/>
              <a:t>University of Manchester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BF149EBD-7E13-0AD3-1E24-703ED5265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001" y="6272669"/>
            <a:ext cx="1964749" cy="5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97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C1BD-E495-A4B4-D2F5-E7BAA1E0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898746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C835A2-735F-90ED-6842-6A2C46218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3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D79902A-7DC4-37CD-6D35-E7D3642E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 r="2" b="4570"/>
          <a:stretch/>
        </p:blipFill>
        <p:spPr bwMode="auto"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r David Butler obituary">
            <a:extLst>
              <a:ext uri="{FF2B5EF4-FFF2-40B4-BE49-F238E27FC236}">
                <a16:creationId xmlns:a16="http://schemas.microsoft.com/office/drawing/2014/main" id="{61A5C67A-1C50-3756-B1B9-DBD85F3A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13558" b="-1"/>
          <a:stretch/>
        </p:blipFill>
        <p:spPr bwMode="auto"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5651B6-7C0A-68C6-8A60-AF876BF8EB1D}"/>
              </a:ext>
            </a:extLst>
          </p:cNvPr>
          <p:cNvSpPr>
            <a:spLocks/>
          </p:cNvSpPr>
          <p:nvPr/>
        </p:nvSpPr>
        <p:spPr>
          <a:xfrm>
            <a:off x="7247369" y="4398472"/>
            <a:ext cx="2443770" cy="116309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214482-EE35-4EC3-E5D7-996B3C0655FA}"/>
              </a:ext>
            </a:extLst>
          </p:cNvPr>
          <p:cNvSpPr>
            <a:spLocks/>
          </p:cNvSpPr>
          <p:nvPr/>
        </p:nvSpPr>
        <p:spPr>
          <a:xfrm>
            <a:off x="649040" y="1332186"/>
            <a:ext cx="2350352" cy="3688307"/>
          </a:xfrm>
          <a:prstGeom prst="rect">
            <a:avLst/>
          </a:prstGeom>
        </p:spPr>
        <p:txBody>
          <a:bodyPr/>
          <a:lstStyle/>
          <a:p>
            <a:r>
              <a:rPr lang="en-GB" sz="4800" dirty="0"/>
              <a:t>British Election Studies 1964-2024</a:t>
            </a:r>
          </a:p>
        </p:txBody>
      </p:sp>
      <p:pic>
        <p:nvPicPr>
          <p:cNvPr id="1026" name="Picture 2" descr="Political Change In Britain: The Evolution Of Electoral Choice">
            <a:extLst>
              <a:ext uri="{FF2B5EF4-FFF2-40B4-BE49-F238E27FC236}">
                <a16:creationId xmlns:a16="http://schemas.microsoft.com/office/drawing/2014/main" id="{178E3AD2-30E5-2DF4-E5E1-710EA10EE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09" y="1136781"/>
            <a:ext cx="1380669" cy="22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592B024-95E3-86F4-C2DC-1639571A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86" y="1263691"/>
            <a:ext cx="1432414" cy="21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Britain Votes">
            <a:extLst>
              <a:ext uri="{FF2B5EF4-FFF2-40B4-BE49-F238E27FC236}">
                <a16:creationId xmlns:a16="http://schemas.microsoft.com/office/drawing/2014/main" id="{CCB15D20-1E47-1F1E-D0B0-34DFAEE1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95" y="1237333"/>
            <a:ext cx="1458912" cy="22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nderstanding Political Change: The British Voter, 1964-87">
            <a:extLst>
              <a:ext uri="{FF2B5EF4-FFF2-40B4-BE49-F238E27FC236}">
                <a16:creationId xmlns:a16="http://schemas.microsoft.com/office/drawing/2014/main" id="{FC374EBB-3B1C-1309-0434-8D2EC034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07" y="1296432"/>
            <a:ext cx="1399703" cy="225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erformance Politics and the British Voter">
            <a:extLst>
              <a:ext uri="{FF2B5EF4-FFF2-40B4-BE49-F238E27FC236}">
                <a16:creationId xmlns:a16="http://schemas.microsoft.com/office/drawing/2014/main" id="{3EDBD528-4DA5-3F46-9828-5617F36C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67" y="3557341"/>
            <a:ext cx="1458910" cy="218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ffluence, Austerity and Electoral Change in Britain">
            <a:extLst>
              <a:ext uri="{FF2B5EF4-FFF2-40B4-BE49-F238E27FC236}">
                <a16:creationId xmlns:a16="http://schemas.microsoft.com/office/drawing/2014/main" id="{B05BD6CD-4AFD-F7A8-9E93-83F891053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44" y="3674705"/>
            <a:ext cx="1372734" cy="20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574FCF-2737-2912-DFEC-36D10BB54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78" y="3630348"/>
            <a:ext cx="1372734" cy="211535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864EBF8-84F7-008F-91CA-56A26D96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033" y="1357998"/>
            <a:ext cx="1468179" cy="21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15F010-70E0-B14A-6C43-F99F4397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65" y="3674705"/>
            <a:ext cx="1372735" cy="207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C832EFA-37DF-5141-273E-DCC5093B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77" y="3662500"/>
            <a:ext cx="1403387" cy="207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0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orting (1-2) - YouCubed">
            <a:extLst>
              <a:ext uri="{FF2B5EF4-FFF2-40B4-BE49-F238E27FC236}">
                <a16:creationId xmlns:a16="http://schemas.microsoft.com/office/drawing/2014/main" id="{27DE78B3-1560-F54C-8C97-7F7409236BE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0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521DAF-8CAA-B804-4F62-2C82B28F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2014-2019</a:t>
            </a:r>
            <a:br>
              <a:rPr lang="en-US" sz="5200"/>
            </a:br>
            <a:br>
              <a:rPr lang="en-US" sz="5200"/>
            </a:br>
            <a:r>
              <a:rPr lang="en-US" sz="5200"/>
              <a:t>Brexit Sorting </a:t>
            </a:r>
          </a:p>
        </p:txBody>
      </p:sp>
    </p:spTree>
    <p:extLst>
      <p:ext uri="{BB962C8B-B14F-4D97-AF65-F5344CB8AC3E}">
        <p14:creationId xmlns:p14="http://schemas.microsoft.com/office/powerpoint/2010/main" val="244088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8A17-A07D-7684-90FF-AEA787AC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93428"/>
            <a:ext cx="10324563" cy="12352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Long-term context: alignments since 1964</a:t>
            </a:r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58B4034-2E28-8632-CCCD-84F238063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3" y="1370338"/>
            <a:ext cx="9735170" cy="540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63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E611-5DFF-6BF6-14E2-20211467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441"/>
          </a:xfrm>
        </p:spPr>
        <p:txBody>
          <a:bodyPr>
            <a:normAutofit/>
          </a:bodyPr>
          <a:lstStyle/>
          <a:p>
            <a:r>
              <a:rPr lang="en-GB" dirty="0"/>
              <a:t>Liberal-Authoritarian and vote choice</a:t>
            </a:r>
          </a:p>
        </p:txBody>
      </p:sp>
      <p:pic>
        <p:nvPicPr>
          <p:cNvPr id="7" name="Picture 6" descr="A graph with colorful lines and numbers&#10;&#10;Description automatically generated">
            <a:extLst>
              <a:ext uri="{FF2B5EF4-FFF2-40B4-BE49-F238E27FC236}">
                <a16:creationId xmlns:a16="http://schemas.microsoft.com/office/drawing/2014/main" id="{518449BC-2556-1C06-F5DC-6ABCFEA2A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2" y="1308759"/>
            <a:ext cx="8358352" cy="541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4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40282398-63C5-5115-511C-1620B6E0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04" y="200483"/>
            <a:ext cx="11745394" cy="1023475"/>
          </a:xfrm>
        </p:spPr>
        <p:txBody>
          <a:bodyPr>
            <a:noAutofit/>
          </a:bodyPr>
          <a:lstStyle/>
          <a:p>
            <a:r>
              <a:rPr lang="en-GB" dirty="0">
                <a:cs typeface="Segoe UI" panose="020B0502040204020203" pitchFamily="34" charset="0"/>
              </a:rPr>
              <a:t>Brexit preferences of major party voters 2014-2019</a:t>
            </a:r>
            <a:endParaRPr lang="en-GB" dirty="0">
              <a:solidFill>
                <a:srgbClr val="FF0000"/>
              </a:solidFill>
              <a:cs typeface="Segoe UI" panose="020B0502040204020203" pitchFamily="34" charset="0"/>
            </a:endParaRPr>
          </a:p>
        </p:txBody>
      </p:sp>
      <p:pic>
        <p:nvPicPr>
          <p:cNvPr id="3" name="Picture 2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499A90A3-B8A4-4BB3-8F77-ECB2A2B11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86" y="1246603"/>
            <a:ext cx="8269428" cy="561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8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>
            <a:extLst>
              <a:ext uri="{FF2B5EF4-FFF2-40B4-BE49-F238E27FC236}">
                <a16:creationId xmlns:a16="http://schemas.microsoft.com/office/drawing/2014/main" id="{325CFDE6-7288-1E70-F8E2-61ECD0D1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75" y="112466"/>
            <a:ext cx="11588920" cy="1111492"/>
          </a:xfrm>
        </p:spPr>
        <p:txBody>
          <a:bodyPr>
            <a:noAutofit/>
          </a:bodyPr>
          <a:lstStyle/>
          <a:p>
            <a:r>
              <a:rPr lang="en-GB" dirty="0">
                <a:cs typeface="Segoe UI" panose="020B0502040204020203" pitchFamily="34" charset="0"/>
              </a:rPr>
              <a:t>Changing perceptions of party positions on Europe</a:t>
            </a:r>
          </a:p>
        </p:txBody>
      </p:sp>
      <p:pic>
        <p:nvPicPr>
          <p:cNvPr id="4" name="Picture 3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43CF8BB7-40D6-6ECB-3028-80B482D5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28" y="1008805"/>
            <a:ext cx="9270144" cy="57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4450</TotalTime>
  <Words>132</Words>
  <Application>Microsoft Office PowerPoint</Application>
  <PresentationFormat>Widescreen</PresentationFormat>
  <Paragraphs>33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Segoe UI</vt:lpstr>
      <vt:lpstr>Office Theme</vt:lpstr>
      <vt:lpstr>PowerPoint Presentation</vt:lpstr>
      <vt:lpstr>Realignment? Election 24 and the shadow of Brexit.  </vt:lpstr>
      <vt:lpstr>PowerPoint Presentation</vt:lpstr>
      <vt:lpstr>PowerPoint Presentation</vt:lpstr>
      <vt:lpstr>2014-2019  Brexit Sorting </vt:lpstr>
      <vt:lpstr>Long-term context: alignments since 1964</vt:lpstr>
      <vt:lpstr>Liberal-Authoritarian and vote choice</vt:lpstr>
      <vt:lpstr>Brexit preferences of major party voters 2014-2019</vt:lpstr>
      <vt:lpstr>Changing perceptions of party positions on Europe</vt:lpstr>
      <vt:lpstr>Election 2024. </vt:lpstr>
      <vt:lpstr>Realignment 2014-2024</vt:lpstr>
      <vt:lpstr>The two-party Brexit divide persists </vt:lpstr>
      <vt:lpstr>Volatility at highest level since BES began</vt:lpstr>
      <vt:lpstr>Vote switching 2019-2024 Leave/ stay-out</vt:lpstr>
      <vt:lpstr>Vote switching 2019-2024  Remain/rejoin</vt:lpstr>
      <vt:lpstr>Brexit sorting by major parties and party families</vt:lpstr>
      <vt:lpstr>Brexit sorting by major parties and party families</vt:lpstr>
      <vt:lpstr>Brexit sorting by major parties and party families</vt:lpstr>
      <vt:lpstr>Party family alignments 2014-2024</vt:lpstr>
      <vt:lpstr>End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Electoral shocks and realignment: Election 24 and sixty years of British Election Studies</dc:title>
  <dc:creator>Edward Fieldhouse</dc:creator>
  <cp:lastModifiedBy>Edward Fieldhouse</cp:lastModifiedBy>
  <cp:revision>47</cp:revision>
  <dcterms:created xsi:type="dcterms:W3CDTF">2024-05-28T10:18:37Z</dcterms:created>
  <dcterms:modified xsi:type="dcterms:W3CDTF">2024-09-04T14:59:30Z</dcterms:modified>
</cp:coreProperties>
</file>